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18288000" cy="10287000"/>
  <p:notesSz cx="6858000" cy="9144000"/>
  <p:embeddedFontLst>
    <p:embeddedFont>
      <p:font typeface="맑은 고딕" panose="020B0503020000020004" pitchFamily="50" charset="-127"/>
      <p:regular r:id="rId21"/>
      <p:bold r:id="rId22"/>
    </p:embeddedFont>
    <p:embeddedFont>
      <p:font typeface="HY견고딕" panose="02030600000101010101" pitchFamily="18" charset="-127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D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00" autoAdjust="0"/>
    <p:restoredTop sz="94660"/>
  </p:normalViewPr>
  <p:slideViewPr>
    <p:cSldViewPr snapToGrid="0">
      <p:cViewPr>
        <p:scale>
          <a:sx n="66" d="100"/>
          <a:sy n="66" d="100"/>
        </p:scale>
        <p:origin x="82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맑은 고딕"/>
      </a:defRPr>
    </a:lvl1pPr>
    <a:lvl2pPr indent="228600" latinLnBrk="0">
      <a:defRPr sz="1200">
        <a:latin typeface="+mn-lt"/>
        <a:ea typeface="+mn-ea"/>
        <a:cs typeface="+mn-cs"/>
        <a:sym typeface="맑은 고딕"/>
      </a:defRPr>
    </a:lvl2pPr>
    <a:lvl3pPr indent="457200" latinLnBrk="0">
      <a:defRPr sz="1200">
        <a:latin typeface="+mn-lt"/>
        <a:ea typeface="+mn-ea"/>
        <a:cs typeface="+mn-cs"/>
        <a:sym typeface="맑은 고딕"/>
      </a:defRPr>
    </a:lvl3pPr>
    <a:lvl4pPr indent="685800" latinLnBrk="0">
      <a:defRPr sz="1200">
        <a:latin typeface="+mn-lt"/>
        <a:ea typeface="+mn-ea"/>
        <a:cs typeface="+mn-cs"/>
        <a:sym typeface="맑은 고딕"/>
      </a:defRPr>
    </a:lvl4pPr>
    <a:lvl5pPr indent="914400" latinLnBrk="0">
      <a:defRPr sz="1200">
        <a:latin typeface="+mn-lt"/>
        <a:ea typeface="+mn-ea"/>
        <a:cs typeface="+mn-cs"/>
        <a:sym typeface="맑은 고딕"/>
      </a:defRPr>
    </a:lvl5pPr>
    <a:lvl6pPr indent="1143000" latinLnBrk="0">
      <a:defRPr sz="1200">
        <a:latin typeface="+mn-lt"/>
        <a:ea typeface="+mn-ea"/>
        <a:cs typeface="+mn-cs"/>
        <a:sym typeface="맑은 고딕"/>
      </a:defRPr>
    </a:lvl6pPr>
    <a:lvl7pPr indent="1371600" latinLnBrk="0">
      <a:defRPr sz="1200">
        <a:latin typeface="+mn-lt"/>
        <a:ea typeface="+mn-ea"/>
        <a:cs typeface="+mn-cs"/>
        <a:sym typeface="맑은 고딕"/>
      </a:defRPr>
    </a:lvl7pPr>
    <a:lvl8pPr indent="1600200" latinLnBrk="0">
      <a:defRPr sz="1200">
        <a:latin typeface="+mn-lt"/>
        <a:ea typeface="+mn-ea"/>
        <a:cs typeface="+mn-cs"/>
        <a:sym typeface="맑은 고딕"/>
      </a:defRPr>
    </a:lvl8pPr>
    <a:lvl9pPr indent="1828800" latinLnBrk="0">
      <a:defRPr sz="1200">
        <a:latin typeface="+mn-lt"/>
        <a:ea typeface="+mn-ea"/>
        <a:cs typeface="+mn-cs"/>
        <a:sym typeface="맑은 고딕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1703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2861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1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제목 텍스트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93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9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제목 텍스트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10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0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텍스트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21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Char char="•"/>
            </a:lvl1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2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제목 텍스트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제목 텍스트</a:t>
            </a:r>
          </a:p>
        </p:txBody>
      </p:sp>
      <p:sp>
        <p:nvSpPr>
          <p:cNvPr id="3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제목 텍스트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9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제목 텍스트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8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제목 텍스트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제목 텍스트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제목 텍스트</a:t>
            </a:r>
          </a:p>
        </p:txBody>
      </p:sp>
      <p:sp>
        <p:nvSpPr>
          <p:cNvPr id="73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제목 텍스트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제목 텍스트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8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914400" y="138112"/>
            <a:ext cx="16459200" cy="2262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914400" y="2400300"/>
            <a:ext cx="16459200" cy="788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�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�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�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�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�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�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�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�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�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17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3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5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xoKHcalhp4&amp;list=PL5yNm_k-t3GDNA8Jbl_HYW3247uZflz6Y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2952849" y="7193785"/>
            <a:ext cx="11668554" cy="2783933"/>
            <a:chOff x="6019800" y="7013709"/>
            <a:chExt cx="11668554" cy="2783933"/>
          </a:xfrm>
        </p:grpSpPr>
        <p:pic>
          <p:nvPicPr>
            <p:cNvPr id="13" name="Object 5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48400" y="7200435"/>
              <a:ext cx="11439954" cy="2597207"/>
            </a:xfrm>
            <a:prstGeom prst="rect">
              <a:avLst/>
            </a:prstGeom>
          </p:spPr>
        </p:pic>
        <p:pic>
          <p:nvPicPr>
            <p:cNvPr id="14" name="Object 5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9800" y="7013709"/>
              <a:ext cx="1204054" cy="786213"/>
            </a:xfrm>
            <a:prstGeom prst="rect">
              <a:avLst/>
            </a:prstGeom>
          </p:spPr>
        </p:pic>
      </p:grpSp>
      <p:pic>
        <p:nvPicPr>
          <p:cNvPr id="112" name="Object 2" descr="Object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0800000">
            <a:off x="-495238" y="1131429"/>
            <a:ext cx="19276189" cy="10666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" name="그룹 7"/>
          <p:cNvGrpSpPr/>
          <p:nvPr/>
        </p:nvGrpSpPr>
        <p:grpSpPr>
          <a:xfrm>
            <a:off x="3159341" y="3265139"/>
            <a:ext cx="11484170" cy="2395485"/>
            <a:chOff x="3400772" y="3314700"/>
            <a:chExt cx="11484170" cy="2395485"/>
          </a:xfrm>
        </p:grpSpPr>
        <p:grpSp>
          <p:nvGrpSpPr>
            <p:cNvPr id="9" name="그룹 1002"/>
            <p:cNvGrpSpPr/>
            <p:nvPr/>
          </p:nvGrpSpPr>
          <p:grpSpPr>
            <a:xfrm>
              <a:off x="4826972" y="3314700"/>
              <a:ext cx="8078625" cy="2395485"/>
              <a:chOff x="3221228" y="850138"/>
              <a:chExt cx="10411452" cy="2320771"/>
            </a:xfrm>
          </p:grpSpPr>
          <p:pic>
            <p:nvPicPr>
              <p:cNvPr id="11" name="Object 8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221228" y="850138"/>
                <a:ext cx="10411452" cy="2320771"/>
              </a:xfrm>
              <a:prstGeom prst="rect">
                <a:avLst/>
              </a:prstGeom>
            </p:spPr>
          </p:pic>
        </p:grpSp>
        <p:sp>
          <p:nvSpPr>
            <p:cNvPr id="10" name="Object 7"/>
            <p:cNvSpPr txBox="1"/>
            <p:nvPr/>
          </p:nvSpPr>
          <p:spPr>
            <a:xfrm>
              <a:off x="3400772" y="3585030"/>
              <a:ext cx="11484170" cy="1556124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10300" spc="8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기본설정</a:t>
              </a:r>
              <a:endParaRPr lang="en-US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15" name="Object 11"/>
          <p:cNvSpPr txBox="1"/>
          <p:nvPr/>
        </p:nvSpPr>
        <p:spPr>
          <a:xfrm>
            <a:off x="6415476" y="7533102"/>
            <a:ext cx="5454762" cy="2390827"/>
          </a:xfrm>
          <a:prstGeom prst="rect">
            <a:avLst/>
          </a:prstGeom>
          <a:noFill/>
        </p:spPr>
        <p:txBody>
          <a:bodyPr wrap="square" rtlCol="0"/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ko-KR" altLang="en-US" sz="2400" spc="3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G마켓 산스 Bold" pitchFamily="34" charset="0"/>
              </a:rPr>
              <a:t>저장 위치 설정하기</a:t>
            </a:r>
            <a:endParaRPr lang="en-US" altLang="ko-KR" sz="2400" spc="300" dirty="0" smtClean="0">
              <a:latin typeface="HY견고딕" panose="02030600000101010101" pitchFamily="18" charset="-127"/>
              <a:ea typeface="HY견고딕" panose="02030600000101010101" pitchFamily="18" charset="-127"/>
              <a:cs typeface="G마켓 산스 Bold" pitchFamily="3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ko-KR" altLang="en-US" sz="2400" spc="30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G마켓 산스 Bold" pitchFamily="34" charset="0"/>
              </a:rPr>
              <a:t>자동저장 확인하기</a:t>
            </a:r>
            <a:endParaRPr lang="en-US" altLang="ko-KR" sz="2400" spc="300" dirty="0" smtClean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G마켓 산스 Bold" pitchFamily="3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ko-KR" altLang="en-US" sz="2400" spc="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시퀀스 설정하기</a:t>
            </a:r>
            <a:endParaRPr lang="en-US" altLang="ko-KR" sz="2400" spc="3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ko-KR" altLang="en-US" sz="2400" spc="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영상 추출하기</a:t>
            </a:r>
            <a:endParaRPr lang="en-US" altLang="ko-KR" sz="2400" spc="3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6" name="Object 5"/>
          <p:cNvSpPr txBox="1"/>
          <p:nvPr/>
        </p:nvSpPr>
        <p:spPr>
          <a:xfrm>
            <a:off x="1066800" y="484586"/>
            <a:ext cx="7541095" cy="394657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2400" dirty="0" err="1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G마켓 산스 Medium" pitchFamily="34" charset="0"/>
              </a:rPr>
              <a:t>오산대학교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G마켓 산스 Medium" pitchFamily="34" charset="0"/>
              </a:rPr>
              <a:t> 교수학습지원센터</a:t>
            </a:r>
            <a:endParaRPr 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7" name="Object 6"/>
          <p:cNvSpPr txBox="1"/>
          <p:nvPr/>
        </p:nvSpPr>
        <p:spPr>
          <a:xfrm>
            <a:off x="12960369" y="411445"/>
            <a:ext cx="3045714" cy="540939"/>
          </a:xfrm>
          <a:prstGeom prst="rect">
            <a:avLst/>
          </a:prstGeom>
          <a:noFill/>
        </p:spPr>
        <p:txBody>
          <a:bodyPr wrap="square" rtlCol="0"/>
          <a:lstStyle/>
          <a:p>
            <a:pPr algn="r"/>
            <a:r>
              <a:rPr lang="ko-KR" altLang="en-US" sz="2400" kern="0" spc="-10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G마켓 산스 Light" pitchFamily="34" charset="0"/>
              </a:rPr>
              <a:t>기본설정</a:t>
            </a:r>
            <a:endParaRPr 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Object 2" descr="Object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0800000">
            <a:off x="-495238" y="1131429"/>
            <a:ext cx="19276189" cy="106668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제목 1"/>
          <p:cNvSpPr txBox="1"/>
          <p:nvPr/>
        </p:nvSpPr>
        <p:spPr>
          <a:xfrm>
            <a:off x="165100" y="381000"/>
            <a:ext cx="6858001" cy="718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algn="ctr" defTabSz="484631">
              <a:defRPr sz="3709">
                <a:latin typeface="KBIZ한마음고딕 H"/>
                <a:ea typeface="KBIZ한마음고딕 H"/>
                <a:cs typeface="KBIZ한마음고딕 H"/>
                <a:sym typeface="KBIZ한마음고딕 H"/>
              </a:defRPr>
            </a:pP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Step3.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시퀀스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설정하기</a:t>
            </a:r>
            <a:endParaRPr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06" name="그림 18" descr="그림 18"/>
          <p:cNvPicPr>
            <a:picLocks noChangeAspect="1"/>
          </p:cNvPicPr>
          <p:nvPr/>
        </p:nvPicPr>
        <p:blipFill>
          <a:blip r:embed="rId4">
            <a:extLst/>
          </a:blip>
          <a:srcRect l="16249" t="371" r="8751" b="8518"/>
          <a:stretch>
            <a:fillRect/>
          </a:stretch>
        </p:blipFill>
        <p:spPr>
          <a:xfrm>
            <a:off x="165100" y="1398644"/>
            <a:ext cx="9697357" cy="6626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그림 5" descr="그림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1489" y="5887092"/>
            <a:ext cx="5705221" cy="4106133"/>
          </a:xfrm>
          <a:prstGeom prst="rect">
            <a:avLst/>
          </a:prstGeom>
          <a:ln w="57150">
            <a:solidFill>
              <a:srgbClr val="26DE86"/>
            </a:solidFill>
            <a:miter lim="400000"/>
          </a:ln>
        </p:spPr>
      </p:pic>
      <p:sp>
        <p:nvSpPr>
          <p:cNvPr id="10" name="TextBox 9"/>
          <p:cNvSpPr txBox="1"/>
          <p:nvPr/>
        </p:nvSpPr>
        <p:spPr>
          <a:xfrm>
            <a:off x="12304160" y="509217"/>
            <a:ext cx="4288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err="1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오산대학교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교수학습지원센터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9" name="그룹 1003"/>
          <p:cNvGrpSpPr/>
          <p:nvPr/>
        </p:nvGrpSpPr>
        <p:grpSpPr>
          <a:xfrm>
            <a:off x="194582" y="5236501"/>
            <a:ext cx="1921601" cy="184584"/>
            <a:chOff x="4313843" y="7678167"/>
            <a:chExt cx="5227911" cy="167434"/>
          </a:xfrm>
        </p:grpSpPr>
        <p:pic>
          <p:nvPicPr>
            <p:cNvPr id="11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13843" y="7678167"/>
              <a:ext cx="5227911" cy="167434"/>
            </a:xfrm>
            <a:prstGeom prst="rect">
              <a:avLst/>
            </a:prstGeom>
          </p:spPr>
        </p:pic>
      </p:grpSp>
      <p:cxnSp>
        <p:nvCxnSpPr>
          <p:cNvPr id="3" name="직선 화살표 연결선 2"/>
          <p:cNvCxnSpPr/>
          <p:nvPr/>
        </p:nvCxnSpPr>
        <p:spPr>
          <a:xfrm>
            <a:off x="1815737" y="5341855"/>
            <a:ext cx="499745" cy="878304"/>
          </a:xfrm>
          <a:prstGeom prst="straightConnector1">
            <a:avLst/>
          </a:prstGeom>
          <a:noFill/>
          <a:ln w="76200" cap="flat">
            <a:solidFill>
              <a:srgbClr val="26DE86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7" name="그룹 1018"/>
          <p:cNvGrpSpPr/>
          <p:nvPr/>
        </p:nvGrpSpPr>
        <p:grpSpPr>
          <a:xfrm>
            <a:off x="10610092" y="5394107"/>
            <a:ext cx="3001405" cy="353550"/>
            <a:chOff x="10043810" y="3460318"/>
            <a:chExt cx="1401905" cy="394276"/>
          </a:xfrm>
        </p:grpSpPr>
        <p:pic>
          <p:nvPicPr>
            <p:cNvPr id="18" name="Object 6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43810" y="3460318"/>
              <a:ext cx="1401905" cy="394276"/>
            </a:xfrm>
            <a:prstGeom prst="rect">
              <a:avLst/>
            </a:prstGeom>
          </p:spPr>
        </p:pic>
      </p:grpSp>
      <p:grpSp>
        <p:nvGrpSpPr>
          <p:cNvPr id="19" name="그룹 1018"/>
          <p:cNvGrpSpPr/>
          <p:nvPr/>
        </p:nvGrpSpPr>
        <p:grpSpPr>
          <a:xfrm>
            <a:off x="14656526" y="5781007"/>
            <a:ext cx="3436689" cy="293221"/>
            <a:chOff x="10043810" y="3460318"/>
            <a:chExt cx="1401905" cy="394276"/>
          </a:xfrm>
        </p:grpSpPr>
        <p:pic>
          <p:nvPicPr>
            <p:cNvPr id="20" name="Object 6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43810" y="3460318"/>
              <a:ext cx="1401905" cy="394276"/>
            </a:xfrm>
            <a:prstGeom prst="rect">
              <a:avLst/>
            </a:prstGeom>
          </p:spPr>
        </p:pic>
      </p:grpSp>
      <p:sp>
        <p:nvSpPr>
          <p:cNvPr id="205" name="제목 1"/>
          <p:cNvSpPr txBox="1"/>
          <p:nvPr/>
        </p:nvSpPr>
        <p:spPr>
          <a:xfrm>
            <a:off x="10726403" y="2551597"/>
            <a:ext cx="7443866" cy="7441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defTabSz="905255">
              <a:buSzPct val="100000"/>
              <a:defRPr sz="3959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ko-KR" altLang="en-US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시퀀스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만드는 </a:t>
            </a:r>
            <a:r>
              <a:rPr lang="ko-KR" altLang="en-US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방법</a:t>
            </a:r>
            <a:endParaRPr lang="en-US" sz="2400" dirty="0" smtClean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defTabSz="905255">
              <a:buSzPct val="100000"/>
              <a:defRPr sz="3959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endParaRPr 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defTabSz="905255">
              <a:buSzPct val="100000"/>
              <a:defRPr sz="3959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en-US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sz="24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시퀀스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(Sequence)?</a:t>
            </a:r>
          </a:p>
          <a:p>
            <a:pPr defTabSz="905255">
              <a:defRPr sz="297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시퀀스는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프로젝트를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만들고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영상을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만들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때</a:t>
            </a:r>
            <a:r>
              <a:rPr lang="en-US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  <a:p>
            <a:pPr defTabSz="905255">
              <a:defRPr sz="297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sz="24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작업을</a:t>
            </a:r>
            <a:r>
              <a:rPr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할 수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있도록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해주는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기능으로써</a:t>
            </a:r>
            <a:r>
              <a:rPr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endParaRPr lang="en-US" sz="2400" dirty="0" smtClean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defTabSz="905255">
              <a:defRPr sz="297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sz="24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시퀀스를</a:t>
            </a:r>
            <a:r>
              <a:rPr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만들어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주지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않으면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편집을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진행할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수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없다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defTabSz="905255">
              <a:defRPr sz="297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endParaRPr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defTabSz="905255">
              <a:defRPr sz="297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2)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시퀀스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만드는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방법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</a:p>
          <a:p>
            <a:pPr defTabSz="905255">
              <a:defRPr sz="297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우선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시퀀스를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만드는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방법은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2가지가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있는데</a:t>
            </a:r>
            <a:r>
              <a:rPr sz="24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,첫번째는</a:t>
            </a:r>
            <a:r>
              <a:rPr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단축키를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이용하는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방법이다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defTabSz="905255">
              <a:defRPr sz="297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endParaRPr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defTabSz="905255">
              <a:defRPr sz="3959">
                <a:solidFill>
                  <a:srgbClr val="FF2600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sz="24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단축키</a:t>
            </a:r>
            <a:r>
              <a:rPr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Ctrl + N</a:t>
            </a:r>
          </a:p>
          <a:p>
            <a:pPr defTabSz="905255">
              <a:defRPr sz="5346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endParaRPr sz="2400" dirty="0">
              <a:solidFill>
                <a:schemeClr val="tx1"/>
              </a:solidFill>
            </a:endParaRPr>
          </a:p>
        </p:txBody>
      </p:sp>
      <p:grpSp>
        <p:nvGrpSpPr>
          <p:cNvPr id="21" name="그룹 1039"/>
          <p:cNvGrpSpPr/>
          <p:nvPr/>
        </p:nvGrpSpPr>
        <p:grpSpPr>
          <a:xfrm>
            <a:off x="11717383" y="7868629"/>
            <a:ext cx="1724298" cy="567002"/>
            <a:chOff x="4034682" y="6218631"/>
            <a:chExt cx="981191" cy="407619"/>
          </a:xfrm>
        </p:grpSpPr>
        <p:pic>
          <p:nvPicPr>
            <p:cNvPr id="22" name="Object 12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34682" y="6218631"/>
              <a:ext cx="981191" cy="407619"/>
            </a:xfrm>
            <a:prstGeom prst="rect">
              <a:avLst/>
            </a:prstGeom>
          </p:spPr>
        </p:pic>
      </p:grpSp>
      <p:grpSp>
        <p:nvGrpSpPr>
          <p:cNvPr id="23" name="그룹 1004"/>
          <p:cNvGrpSpPr/>
          <p:nvPr/>
        </p:nvGrpSpPr>
        <p:grpSpPr>
          <a:xfrm>
            <a:off x="10263559" y="3841761"/>
            <a:ext cx="346533" cy="373189"/>
            <a:chOff x="3743847" y="7283855"/>
            <a:chExt cx="346533" cy="373189"/>
          </a:xfrm>
        </p:grpSpPr>
        <p:pic>
          <p:nvPicPr>
            <p:cNvPr id="24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43847" y="7283855"/>
              <a:ext cx="346533" cy="373189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1018"/>
          <p:cNvGrpSpPr/>
          <p:nvPr/>
        </p:nvGrpSpPr>
        <p:grpSpPr>
          <a:xfrm>
            <a:off x="1489340" y="3110178"/>
            <a:ext cx="4548603" cy="327031"/>
            <a:chOff x="10043810" y="3460318"/>
            <a:chExt cx="1401905" cy="394276"/>
          </a:xfrm>
        </p:grpSpPr>
        <p:pic>
          <p:nvPicPr>
            <p:cNvPr id="24" name="Object 6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43810" y="3460318"/>
              <a:ext cx="1401905" cy="394276"/>
            </a:xfrm>
            <a:prstGeom prst="rect">
              <a:avLst/>
            </a:prstGeom>
          </p:spPr>
        </p:pic>
      </p:grpSp>
      <p:pic>
        <p:nvPicPr>
          <p:cNvPr id="209" name="Object 2" descr="Object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0800000">
            <a:off x="-495238" y="1131429"/>
            <a:ext cx="19276189" cy="106668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제목 1"/>
          <p:cNvSpPr txBox="1"/>
          <p:nvPr/>
        </p:nvSpPr>
        <p:spPr>
          <a:xfrm>
            <a:off x="1189456" y="1732552"/>
            <a:ext cx="12564611" cy="196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>
              <a:defRPr sz="540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sz="24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마우스를</a:t>
            </a:r>
            <a:r>
              <a:rPr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이용하여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시퀀스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만들기</a:t>
            </a:r>
            <a:endParaRPr lang="en-US" sz="2400" dirty="0" smtClean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defRPr sz="540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endParaRPr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defRPr sz="300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아래의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사진과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같이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Project패널을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우클릭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하면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메뉴얼이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나오는데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>
              <a:defRPr sz="300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메뉴얼의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Sequence or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시퀀스를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누르면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생성할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수 </a:t>
            </a:r>
            <a:r>
              <a:rPr sz="24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있다</a:t>
            </a:r>
            <a:r>
              <a:rPr 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12" name="그림 5" descr="그림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1925" y="4638754"/>
            <a:ext cx="7666923" cy="551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Object 8" descr="Object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8076" y="6218863"/>
            <a:ext cx="6781801" cy="3777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그림 1" descr="그림 1"/>
          <p:cNvPicPr>
            <a:picLocks noChangeAspect="1"/>
          </p:cNvPicPr>
          <p:nvPr/>
        </p:nvPicPr>
        <p:blipFill>
          <a:blip r:embed="rId6">
            <a:extLst/>
          </a:blip>
          <a:srcRect l="2534"/>
          <a:stretch>
            <a:fillRect/>
          </a:stretch>
        </p:blipFill>
        <p:spPr>
          <a:xfrm>
            <a:off x="4499125" y="5018598"/>
            <a:ext cx="2580751" cy="3492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그림 3" descr="그림 3"/>
          <p:cNvPicPr>
            <a:picLocks noChangeAspect="1"/>
          </p:cNvPicPr>
          <p:nvPr/>
        </p:nvPicPr>
        <p:blipFill>
          <a:blip r:embed="rId7">
            <a:extLst/>
          </a:blip>
          <a:srcRect b="3657"/>
          <a:stretch>
            <a:fillRect/>
          </a:stretch>
        </p:blipFill>
        <p:spPr>
          <a:xfrm>
            <a:off x="6905299" y="4219031"/>
            <a:ext cx="3194034" cy="3332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Object 8" descr="Object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59107" y="6130913"/>
            <a:ext cx="1703466" cy="619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그림 4" descr="그림 4"/>
          <p:cNvPicPr>
            <a:picLocks noChangeAspect="1"/>
          </p:cNvPicPr>
          <p:nvPr/>
        </p:nvPicPr>
        <p:blipFill>
          <a:blip r:embed="rId8">
            <a:extLst/>
          </a:blip>
          <a:srcRect l="9059" t="49259" r="60416" b="7776"/>
          <a:stretch>
            <a:fillRect/>
          </a:stretch>
        </p:blipFill>
        <p:spPr>
          <a:xfrm>
            <a:off x="10434382" y="4212693"/>
            <a:ext cx="7382616" cy="58447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Object 8" descr="Object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63716" y="6148710"/>
            <a:ext cx="1703466" cy="619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Object 8" descr="Object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16116" y="6222330"/>
            <a:ext cx="1703466" cy="61943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그룹 1"/>
          <p:cNvGrpSpPr/>
          <p:nvPr/>
        </p:nvGrpSpPr>
        <p:grpSpPr>
          <a:xfrm>
            <a:off x="6898146" y="4212693"/>
            <a:ext cx="1556363" cy="360057"/>
            <a:chOff x="7022153" y="3479130"/>
            <a:chExt cx="1556363" cy="360057"/>
          </a:xfrm>
        </p:grpSpPr>
        <p:pic>
          <p:nvPicPr>
            <p:cNvPr id="217" name="Object 8" descr="Object 8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098353" y="3479130"/>
              <a:ext cx="1480163" cy="36005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21" name="Object 8" descr="Object 8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098353" y="3479130"/>
              <a:ext cx="1480163" cy="36005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22" name="Object 8" descr="Object 8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098353" y="3479130"/>
              <a:ext cx="1480163" cy="36005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23" name="Object 8" descr="Object 8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022153" y="3479130"/>
              <a:ext cx="1480163" cy="360057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20" name="제목 1"/>
          <p:cNvSpPr txBox="1"/>
          <p:nvPr/>
        </p:nvSpPr>
        <p:spPr>
          <a:xfrm>
            <a:off x="165100" y="381000"/>
            <a:ext cx="6858001" cy="718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algn="ctr" defTabSz="484631">
              <a:defRPr sz="3709">
                <a:latin typeface="KBIZ한마음고딕 H"/>
                <a:ea typeface="KBIZ한마음고딕 H"/>
                <a:cs typeface="KBIZ한마음고딕 H"/>
                <a:sym typeface="KBIZ한마음고딕 H"/>
              </a:defRPr>
            </a:pP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Step3.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시퀀스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설정하기</a:t>
            </a:r>
            <a:endParaRPr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304160" y="509217"/>
            <a:ext cx="4288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err="1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오산대학교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교수학습지원센터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1" name="그룹 1004"/>
          <p:cNvGrpSpPr/>
          <p:nvPr/>
        </p:nvGrpSpPr>
        <p:grpSpPr>
          <a:xfrm>
            <a:off x="613654" y="1927455"/>
            <a:ext cx="346533" cy="373189"/>
            <a:chOff x="3743847" y="7283855"/>
            <a:chExt cx="346533" cy="373189"/>
          </a:xfrm>
        </p:grpSpPr>
        <p:pic>
          <p:nvPicPr>
            <p:cNvPr id="22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43847" y="7283855"/>
              <a:ext cx="346533" cy="373189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Object 2" descr="Object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0800000">
            <a:off x="-495238" y="1131429"/>
            <a:ext cx="19276189" cy="10666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그룹 1"/>
          <p:cNvGrpSpPr/>
          <p:nvPr/>
        </p:nvGrpSpPr>
        <p:grpSpPr>
          <a:xfrm>
            <a:off x="345423" y="1582057"/>
            <a:ext cx="8027775" cy="8289549"/>
            <a:chOff x="345424" y="2003127"/>
            <a:chExt cx="7620002" cy="7868479"/>
          </a:xfrm>
        </p:grpSpPr>
        <p:pic>
          <p:nvPicPr>
            <p:cNvPr id="230" name="그림 6" descr="그림 6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24167" t="11852" r="37500" b="17777"/>
            <a:stretch>
              <a:fillRect/>
            </a:stretch>
          </p:blipFill>
          <p:spPr>
            <a:xfrm>
              <a:off x="345424" y="2003127"/>
              <a:ext cx="7620002" cy="786847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31" name="그림 38" descr="그림 38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26169" t="42775" r="61293" b="35548"/>
            <a:stretch>
              <a:fillRect/>
            </a:stretch>
          </p:blipFill>
          <p:spPr>
            <a:xfrm>
              <a:off x="2887207" y="3026575"/>
              <a:ext cx="5067976" cy="492840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32" name="Object 8" descr="Object 8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735557" y="5052776"/>
              <a:ext cx="2590801" cy="6194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33" name="Object 8" descr="Object 8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333041" y="6392370"/>
              <a:ext cx="1066800" cy="38100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34" name="Object 8" descr="Object 8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56841" y="6409652"/>
              <a:ext cx="1066800" cy="3810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35" name="Object 8" descr="Object 8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333041" y="6409652"/>
              <a:ext cx="1066800" cy="3810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36" name="Object 8" descr="Object 8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641948" y="5127298"/>
              <a:ext cx="2590801" cy="6194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37" name="Object 8" descr="Object 8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585484" y="5099509"/>
              <a:ext cx="2590801" cy="619437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5" name="제목 1"/>
          <p:cNvSpPr txBox="1"/>
          <p:nvPr/>
        </p:nvSpPr>
        <p:spPr>
          <a:xfrm>
            <a:off x="165100" y="381000"/>
            <a:ext cx="6858001" cy="718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algn="ctr" defTabSz="484631">
              <a:defRPr sz="3709">
                <a:latin typeface="KBIZ한마음고딕 H"/>
                <a:ea typeface="KBIZ한마음고딕 H"/>
                <a:cs typeface="KBIZ한마음고딕 H"/>
                <a:sym typeface="KBIZ한마음고딕 H"/>
              </a:defRPr>
            </a:pP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Step3.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시퀀스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설정하기</a:t>
            </a:r>
            <a:endParaRPr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304160" y="509217"/>
            <a:ext cx="4288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err="1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오산대학교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교수학습지원센터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8966923" y="2881432"/>
            <a:ext cx="9172363" cy="6337278"/>
            <a:chOff x="8796323" y="3026575"/>
            <a:chExt cx="9172363" cy="6337278"/>
          </a:xfrm>
        </p:grpSpPr>
        <p:grpSp>
          <p:nvGrpSpPr>
            <p:cNvPr id="27" name="그룹 1018"/>
            <p:cNvGrpSpPr/>
            <p:nvPr/>
          </p:nvGrpSpPr>
          <p:grpSpPr>
            <a:xfrm>
              <a:off x="15980229" y="8638381"/>
              <a:ext cx="1459317" cy="302177"/>
              <a:chOff x="10043810" y="3460318"/>
              <a:chExt cx="1401905" cy="394276"/>
            </a:xfrm>
          </p:grpSpPr>
          <p:pic>
            <p:nvPicPr>
              <p:cNvPr id="28" name="Object 61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0043810" y="3460318"/>
                <a:ext cx="1401905" cy="394276"/>
              </a:xfrm>
              <a:prstGeom prst="rect">
                <a:avLst/>
              </a:prstGeom>
            </p:spPr>
          </p:pic>
        </p:grpSp>
        <p:grpSp>
          <p:nvGrpSpPr>
            <p:cNvPr id="25" name="그룹 1018"/>
            <p:cNvGrpSpPr/>
            <p:nvPr/>
          </p:nvGrpSpPr>
          <p:grpSpPr>
            <a:xfrm>
              <a:off x="15980229" y="7912909"/>
              <a:ext cx="1459317" cy="302177"/>
              <a:chOff x="10043810" y="3460318"/>
              <a:chExt cx="1401905" cy="394276"/>
            </a:xfrm>
          </p:grpSpPr>
          <p:pic>
            <p:nvPicPr>
              <p:cNvPr id="26" name="Object 61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0043810" y="3460318"/>
                <a:ext cx="1401905" cy="394276"/>
              </a:xfrm>
              <a:prstGeom prst="rect">
                <a:avLst/>
              </a:prstGeom>
            </p:spPr>
          </p:pic>
        </p:grpSp>
        <p:grpSp>
          <p:nvGrpSpPr>
            <p:cNvPr id="23" name="그룹 1018"/>
            <p:cNvGrpSpPr/>
            <p:nvPr/>
          </p:nvGrpSpPr>
          <p:grpSpPr>
            <a:xfrm>
              <a:off x="9142856" y="6833531"/>
              <a:ext cx="4544115" cy="263955"/>
              <a:chOff x="10043810" y="3460318"/>
              <a:chExt cx="1401905" cy="394276"/>
            </a:xfrm>
          </p:grpSpPr>
          <p:pic>
            <p:nvPicPr>
              <p:cNvPr id="24" name="Object 61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0043810" y="3460318"/>
                <a:ext cx="1401905" cy="394276"/>
              </a:xfrm>
              <a:prstGeom prst="rect">
                <a:avLst/>
              </a:prstGeom>
            </p:spPr>
          </p:pic>
        </p:grpSp>
        <p:grpSp>
          <p:nvGrpSpPr>
            <p:cNvPr id="21" name="그룹 1018"/>
            <p:cNvGrpSpPr/>
            <p:nvPr/>
          </p:nvGrpSpPr>
          <p:grpSpPr>
            <a:xfrm>
              <a:off x="9168329" y="5354172"/>
              <a:ext cx="2123786" cy="277372"/>
              <a:chOff x="10043810" y="3460318"/>
              <a:chExt cx="1401905" cy="394276"/>
            </a:xfrm>
          </p:grpSpPr>
          <p:pic>
            <p:nvPicPr>
              <p:cNvPr id="22" name="Object 61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0043810" y="3460318"/>
                <a:ext cx="1401905" cy="394276"/>
              </a:xfrm>
              <a:prstGeom prst="rect">
                <a:avLst/>
              </a:prstGeom>
            </p:spPr>
          </p:pic>
        </p:grpSp>
        <p:grpSp>
          <p:nvGrpSpPr>
            <p:cNvPr id="19" name="그룹 1018"/>
            <p:cNvGrpSpPr/>
            <p:nvPr/>
          </p:nvGrpSpPr>
          <p:grpSpPr>
            <a:xfrm>
              <a:off x="13947534" y="4588312"/>
              <a:ext cx="2032695" cy="285101"/>
              <a:chOff x="10043810" y="3460318"/>
              <a:chExt cx="1401905" cy="394276"/>
            </a:xfrm>
          </p:grpSpPr>
          <p:pic>
            <p:nvPicPr>
              <p:cNvPr id="20" name="Object 61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0043810" y="3460318"/>
                <a:ext cx="1401905" cy="394276"/>
              </a:xfrm>
              <a:prstGeom prst="rect">
                <a:avLst/>
              </a:prstGeom>
            </p:spPr>
          </p:pic>
        </p:grpSp>
        <p:sp>
          <p:nvSpPr>
            <p:cNvPr id="229" name="제목 1"/>
            <p:cNvSpPr txBox="1"/>
            <p:nvPr/>
          </p:nvSpPr>
          <p:spPr>
            <a:xfrm>
              <a:off x="9319536" y="3026575"/>
              <a:ext cx="8649150" cy="63372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9" rIns="45719" anchor="ctr">
              <a:normAutofit/>
            </a:bodyPr>
            <a:lstStyle/>
            <a:p>
              <a:pPr>
                <a:defRPr sz="3000">
                  <a:latin typeface="G마켓 산스 Medium"/>
                  <a:ea typeface="G마켓 산스 Medium"/>
                  <a:cs typeface="G마켓 산스 Medium"/>
                  <a:sym typeface="G마켓 산스 Medium"/>
                </a:defRPr>
              </a:pPr>
              <a:r>
                <a:rPr lang="ko-KR" altLang="en-US" sz="2400" dirty="0" smtClean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시퀀스 </a:t>
              </a:r>
              <a:r>
                <a:rPr lang="ko-KR" altLang="en-US" sz="2400" dirty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형식</a:t>
              </a:r>
            </a:p>
            <a:p>
              <a:pPr>
                <a:defRPr sz="3000">
                  <a:latin typeface="G마켓 산스 Medium"/>
                  <a:ea typeface="G마켓 산스 Medium"/>
                  <a:cs typeface="G마켓 산스 Medium"/>
                  <a:sym typeface="G마켓 산스 Medium"/>
                </a:defRPr>
              </a:pPr>
              <a:endParaRPr lang="en-US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  <a:p>
              <a:pPr>
                <a:defRPr sz="3000">
                  <a:latin typeface="G마켓 산스 Medium"/>
                  <a:ea typeface="G마켓 산스 Medium"/>
                  <a:cs typeface="G마켓 산스 Medium"/>
                  <a:sym typeface="G마켓 산스 Medium"/>
                </a:defRPr>
              </a:pPr>
              <a:r>
                <a:rPr sz="2400" dirty="0" err="1" smtClean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우측과</a:t>
              </a:r>
              <a:r>
                <a:rPr sz="2400" dirty="0" smtClean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sz="2400" dirty="0" err="1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같이</a:t>
              </a:r>
              <a:r>
                <a:rPr sz="2400" dirty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sz="2400" dirty="0" err="1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시퀀스를</a:t>
              </a:r>
              <a:r>
                <a:rPr sz="2400" dirty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sz="2400" dirty="0" err="1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만들</a:t>
              </a:r>
              <a:r>
                <a:rPr sz="2400" dirty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때 </a:t>
              </a:r>
              <a:r>
                <a:rPr sz="2400" dirty="0" err="1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시퀀스의</a:t>
              </a:r>
              <a:r>
                <a:rPr sz="2400" dirty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sz="2400" dirty="0" err="1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이름과</a:t>
              </a:r>
              <a:r>
                <a:rPr sz="2400" dirty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sz="2400" dirty="0" err="1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시퀀스의</a:t>
              </a:r>
              <a:r>
                <a:rPr sz="2400" dirty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sz="2400" dirty="0" err="1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형식을</a:t>
              </a:r>
              <a:r>
                <a:rPr sz="2400" dirty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sz="2400" dirty="0" err="1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설정</a:t>
              </a:r>
              <a:r>
                <a:rPr sz="2400" dirty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할 수 </a:t>
              </a:r>
              <a:r>
                <a:rPr sz="2400" dirty="0" err="1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있는데</a:t>
              </a:r>
              <a:r>
                <a:rPr sz="2400" dirty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, </a:t>
              </a:r>
              <a:r>
                <a:rPr sz="2400" dirty="0" err="1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사진과</a:t>
              </a:r>
              <a:r>
                <a:rPr sz="2400" dirty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sz="2400" dirty="0" err="1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같이</a:t>
              </a:r>
              <a:r>
                <a:rPr sz="2400" dirty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sz="2400" dirty="0" err="1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HDV</a:t>
              </a:r>
              <a:r>
                <a:rPr sz="2400" dirty="0" err="1" smtClean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형식을</a:t>
              </a:r>
              <a:endParaRPr lang="en-US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  <a:p>
              <a:pPr>
                <a:defRPr sz="3000">
                  <a:latin typeface="G마켓 산스 Medium"/>
                  <a:ea typeface="G마켓 산스 Medium"/>
                  <a:cs typeface="G마켓 산스 Medium"/>
                  <a:sym typeface="G마켓 산스 Medium"/>
                </a:defRPr>
              </a:pPr>
              <a:r>
                <a:rPr sz="2400" dirty="0" err="1" smtClean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사용해도</a:t>
              </a:r>
              <a:r>
                <a:rPr sz="2400" dirty="0" smtClean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sz="2400" dirty="0" err="1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괜찮지만</a:t>
              </a:r>
              <a:r>
                <a:rPr sz="2400" dirty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, </a:t>
              </a:r>
              <a:r>
                <a:rPr sz="2400" dirty="0" err="1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Sony사의</a:t>
              </a:r>
              <a:r>
                <a:rPr sz="2400" dirty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sz="2400" dirty="0" err="1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캠코더를</a:t>
              </a:r>
              <a:r>
                <a:rPr sz="2400" dirty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sz="2400" dirty="0" err="1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사용한</a:t>
              </a:r>
              <a:r>
                <a:rPr sz="2400" dirty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sz="2400" dirty="0" err="1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경우에는</a:t>
              </a:r>
              <a:r>
                <a:rPr sz="2400" dirty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AVCHD </a:t>
              </a:r>
              <a:r>
                <a:rPr sz="2400" dirty="0" err="1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포맷을</a:t>
              </a:r>
              <a:r>
                <a:rPr sz="2400" dirty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sz="2400" dirty="0" err="1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사용하기도</a:t>
              </a:r>
              <a:r>
                <a:rPr sz="2400" dirty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sz="2400" dirty="0" err="1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한다</a:t>
              </a:r>
              <a:r>
                <a:rPr sz="2400" dirty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.</a:t>
              </a:r>
            </a:p>
            <a:p>
              <a:pPr>
                <a:defRPr sz="3000">
                  <a:latin typeface="G마켓 산스 Medium"/>
                  <a:ea typeface="G마켓 산스 Medium"/>
                  <a:cs typeface="G마켓 산스 Medium"/>
                  <a:sym typeface="G마켓 산스 Medium"/>
                </a:defRPr>
              </a:pPr>
              <a:endPara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  <a:p>
              <a:pPr>
                <a:defRPr sz="3000">
                  <a:latin typeface="G마켓 산스 Medium"/>
                  <a:ea typeface="G마켓 산스 Medium"/>
                  <a:cs typeface="G마켓 산스 Medium"/>
                  <a:sym typeface="G마켓 산스 Medium"/>
                </a:defRPr>
              </a:pPr>
              <a:r>
                <a:rPr sz="2400" dirty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왜 AVCHD </a:t>
              </a:r>
              <a:r>
                <a:rPr sz="2400" dirty="0" err="1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포맷을</a:t>
              </a:r>
              <a:r>
                <a:rPr sz="2400" dirty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sz="2400" dirty="0" err="1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사용하는가</a:t>
              </a:r>
              <a:r>
                <a:rPr sz="2400" dirty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??</a:t>
              </a:r>
            </a:p>
            <a:p>
              <a:pPr>
                <a:defRPr sz="3000">
                  <a:latin typeface="G마켓 산스 Medium"/>
                  <a:ea typeface="G마켓 산스 Medium"/>
                  <a:cs typeface="G마켓 산스 Medium"/>
                  <a:sym typeface="G마켓 산스 Medium"/>
                </a:defRPr>
              </a:pPr>
              <a:r>
                <a:rPr sz="2400" dirty="0" err="1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기본적으로</a:t>
              </a:r>
              <a:r>
                <a:rPr sz="2400" dirty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, Sony </a:t>
              </a:r>
              <a:r>
                <a:rPr sz="2400" dirty="0" err="1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캠코더의</a:t>
              </a:r>
              <a:r>
                <a:rPr sz="2400" dirty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sz="2400" dirty="0" err="1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경우</a:t>
              </a:r>
              <a:r>
                <a:rPr sz="2400" dirty="0" smtClean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,</a:t>
              </a:r>
              <a:endParaRPr lang="en-US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  <a:p>
              <a:pPr>
                <a:defRPr sz="3000">
                  <a:latin typeface="G마켓 산스 Medium"/>
                  <a:ea typeface="G마켓 산스 Medium"/>
                  <a:cs typeface="G마켓 산스 Medium"/>
                  <a:sym typeface="G마켓 산스 Medium"/>
                </a:defRPr>
              </a:pPr>
              <a:r>
                <a:rPr sz="2400" dirty="0" err="1" smtClean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기본적으로</a:t>
              </a:r>
              <a:r>
                <a:rPr sz="2400" dirty="0" smtClean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sz="2400" dirty="0" err="1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지원하는</a:t>
              </a:r>
              <a:r>
                <a:rPr sz="2400" dirty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sz="2400" dirty="0" err="1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파일</a:t>
              </a:r>
              <a:r>
                <a:rPr sz="2400" dirty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sz="2400" dirty="0" err="1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형식이</a:t>
              </a:r>
              <a:r>
                <a:rPr sz="2400" dirty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sz="2400" dirty="0" err="1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AVCHD이기</a:t>
              </a:r>
              <a:r>
                <a:rPr sz="2400" dirty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sz="2400" dirty="0" err="1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때문이다</a:t>
              </a:r>
              <a:r>
                <a:rPr sz="2400" dirty="0" smtClean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.</a:t>
              </a:r>
              <a:endParaRPr lang="en-US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  <a:p>
              <a:pPr>
                <a:defRPr sz="3000">
                  <a:latin typeface="G마켓 산스 Medium"/>
                  <a:ea typeface="G마켓 산스 Medium"/>
                  <a:cs typeface="G마켓 산스 Medium"/>
                  <a:sym typeface="G마켓 산스 Medium"/>
                </a:defRPr>
              </a:pPr>
              <a:endParaRPr 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  <a:p>
              <a:pPr>
                <a:defRPr sz="3000">
                  <a:latin typeface="G마켓 산스 Medium"/>
                  <a:ea typeface="G마켓 산스 Medium"/>
                  <a:cs typeface="G마켓 산스 Medium"/>
                  <a:sym typeface="G마켓 산스 Medium"/>
                </a:defRPr>
              </a:pPr>
              <a:endParaRPr lang="en-US" altLang="ko-KR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  <a:p>
              <a:pPr>
                <a:defRPr sz="3000">
                  <a:latin typeface="G마켓 산스 Medium"/>
                  <a:ea typeface="G마켓 산스 Medium"/>
                  <a:cs typeface="G마켓 산스 Medium"/>
                  <a:sym typeface="G마켓 산스 Medium"/>
                </a:defRPr>
              </a:pPr>
              <a:r>
                <a:rPr lang="ko-KR" altLang="en-US" sz="2400" dirty="0" smtClean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학교에서 </a:t>
              </a:r>
              <a:r>
                <a:rPr lang="ko-KR" altLang="en-US" sz="2400" dirty="0" smtClean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지원하는 캠코더로 영상을 찍어 제작 </a:t>
              </a:r>
              <a:r>
                <a:rPr lang="en-US" altLang="ko-KR" sz="2400" dirty="0" smtClean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= AVCHD</a:t>
              </a:r>
              <a:endParaRPr lang="en-US" altLang="ko-KR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  <a:p>
              <a:pPr>
                <a:defRPr sz="3000">
                  <a:latin typeface="G마켓 산스 Medium"/>
                  <a:ea typeface="G마켓 산스 Medium"/>
                  <a:cs typeface="G마켓 산스 Medium"/>
                  <a:sym typeface="G마켓 산스 Medium"/>
                </a:defRPr>
              </a:pPr>
              <a:r>
                <a:rPr lang="en-US" altLang="ko-KR" sz="2400" dirty="0" smtClean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</a:p>
            <a:p>
              <a:pPr>
                <a:defRPr sz="3000">
                  <a:latin typeface="G마켓 산스 Medium"/>
                  <a:ea typeface="G마켓 산스 Medium"/>
                  <a:cs typeface="G마켓 산스 Medium"/>
                  <a:sym typeface="G마켓 산스 Medium"/>
                </a:defRPr>
              </a:pPr>
              <a:r>
                <a:rPr lang="ko-KR" altLang="en-US" sz="2400" dirty="0" smtClean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                                                    </a:t>
              </a:r>
              <a:r>
                <a:rPr lang="ko-KR" altLang="en-US" sz="2400" dirty="0" smtClean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  기본 </a:t>
              </a:r>
              <a:r>
                <a:rPr lang="en-US" altLang="ko-KR" sz="2400" dirty="0" smtClean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= HDV</a:t>
              </a:r>
              <a:r>
                <a:rPr lang="ko-KR" altLang="en-US" sz="2400" dirty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형식</a:t>
              </a:r>
              <a:endPara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grpSp>
          <p:nvGrpSpPr>
            <p:cNvPr id="16" name="그룹 1004"/>
            <p:cNvGrpSpPr/>
            <p:nvPr/>
          </p:nvGrpSpPr>
          <p:grpSpPr>
            <a:xfrm>
              <a:off x="8796323" y="3420846"/>
              <a:ext cx="346533" cy="373189"/>
              <a:chOff x="3743847" y="7283855"/>
              <a:chExt cx="346533" cy="373189"/>
            </a:xfrm>
          </p:grpSpPr>
          <p:pic>
            <p:nvPicPr>
              <p:cNvPr id="18" name="Object 15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743847" y="7283855"/>
                <a:ext cx="346533" cy="37318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0800000">
            <a:off x="-495238" y="1131429"/>
            <a:ext cx="19276189" cy="106668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제목 1"/>
          <p:cNvSpPr txBox="1"/>
          <p:nvPr/>
        </p:nvSpPr>
        <p:spPr>
          <a:xfrm>
            <a:off x="3467100" y="5072089"/>
            <a:ext cx="11353800" cy="220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algn="ctr">
              <a:defRPr sz="11500">
                <a:solidFill>
                  <a:srgbClr val="00DB72"/>
                </a:solidFill>
                <a:latin typeface="G마켓 산스 Bold"/>
                <a:ea typeface="G마켓 산스 Bold"/>
                <a:cs typeface="G마켓 산스 Bold"/>
                <a:sym typeface="G마켓 산스 Bold"/>
              </a:defRPr>
            </a:pPr>
            <a:r>
              <a:rPr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영상</a:t>
            </a:r>
            <a:r>
              <a:rPr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추출</a:t>
            </a:r>
            <a:r>
              <a:rPr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하기</a:t>
            </a:r>
            <a:endParaRPr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44" name="제목 1"/>
          <p:cNvSpPr txBox="1"/>
          <p:nvPr/>
        </p:nvSpPr>
        <p:spPr>
          <a:xfrm>
            <a:off x="8076056" y="3005110"/>
            <a:ext cx="2362201" cy="220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11500">
                <a:latin typeface="G마켓 산스 Medium"/>
                <a:ea typeface="G마켓 산스 Medium"/>
                <a:cs typeface="G마켓 산스 Medium"/>
                <a:sym typeface="G마켓 산스 Medium"/>
              </a:defRPr>
            </a:lvl1pPr>
          </a:lstStyle>
          <a:p>
            <a:r>
              <a:rPr dirty="0">
                <a:latin typeface="HY견고딕" panose="02030600000101010101" pitchFamily="18" charset="-127"/>
                <a:ea typeface="HY견고딕" panose="02030600000101010101" pitchFamily="18" charset="-127"/>
              </a:rPr>
              <a:t>04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304160" y="509217"/>
            <a:ext cx="4288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err="1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오산대학교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교수학습지원센터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1238095" y="484586"/>
            <a:ext cx="7541095" cy="394657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240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04. 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영상 추출하기</a:t>
            </a:r>
            <a:endParaRPr 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018"/>
          <p:cNvGrpSpPr/>
          <p:nvPr/>
        </p:nvGrpSpPr>
        <p:grpSpPr>
          <a:xfrm>
            <a:off x="9248511" y="5442411"/>
            <a:ext cx="2420975" cy="392331"/>
            <a:chOff x="10043810" y="3460318"/>
            <a:chExt cx="1401905" cy="394276"/>
          </a:xfrm>
        </p:grpSpPr>
        <p:pic>
          <p:nvPicPr>
            <p:cNvPr id="21" name="Object 6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43810" y="3460318"/>
              <a:ext cx="1401905" cy="394276"/>
            </a:xfrm>
            <a:prstGeom prst="rect">
              <a:avLst/>
            </a:prstGeom>
          </p:spPr>
        </p:pic>
      </p:grpSp>
      <p:pic>
        <p:nvPicPr>
          <p:cNvPr id="246" name="Object 2" descr="Object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0800000">
            <a:off x="-495238" y="1131429"/>
            <a:ext cx="19276189" cy="106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Object 8" descr="Object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71600" y="6650218"/>
            <a:ext cx="1066800" cy="38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그림 23" descr="그림 23"/>
          <p:cNvPicPr>
            <a:picLocks noChangeAspect="1"/>
          </p:cNvPicPr>
          <p:nvPr/>
        </p:nvPicPr>
        <p:blipFill>
          <a:blip r:embed="rId5">
            <a:extLst/>
          </a:blip>
          <a:srcRect l="9166" t="4073" r="58334" b="8518"/>
          <a:stretch>
            <a:fillRect/>
          </a:stretch>
        </p:blipFill>
        <p:spPr>
          <a:xfrm>
            <a:off x="346318" y="1286614"/>
            <a:ext cx="5943600" cy="8991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Object 8" descr="Object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032" y="1105573"/>
            <a:ext cx="1058779" cy="439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Object 8" descr="Object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292" y="1102803"/>
            <a:ext cx="1058780" cy="439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Object 8" descr="Object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688" y="1128656"/>
            <a:ext cx="1058779" cy="439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그림 54" descr="그림 54"/>
          <p:cNvPicPr>
            <a:picLocks noChangeAspect="1"/>
          </p:cNvPicPr>
          <p:nvPr/>
        </p:nvPicPr>
        <p:blipFill>
          <a:blip r:embed="rId5">
            <a:extLst/>
          </a:blip>
          <a:srcRect l="9023" t="61064" r="58477" b="23669"/>
          <a:stretch>
            <a:fillRect/>
          </a:stretch>
        </p:blipFill>
        <p:spPr>
          <a:xfrm>
            <a:off x="343182" y="7124414"/>
            <a:ext cx="10908201" cy="28824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Object 8" descr="Object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74100" y="6973443"/>
            <a:ext cx="2220538" cy="922057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제목 1"/>
          <p:cNvSpPr txBox="1"/>
          <p:nvPr/>
        </p:nvSpPr>
        <p:spPr>
          <a:xfrm>
            <a:off x="165100" y="381000"/>
            <a:ext cx="6858000" cy="718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algn="ctr" defTabSz="484631">
              <a:defRPr sz="3709">
                <a:latin typeface="KBIZ한마음고딕 H"/>
                <a:ea typeface="KBIZ한마음고딕 H"/>
                <a:cs typeface="KBIZ한마음고딕 H"/>
                <a:sym typeface="KBIZ한마음고딕 H"/>
              </a:defRPr>
            </a:pP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Step4.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영상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추출하기</a:t>
            </a:r>
            <a:endParaRPr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58" name="Object 8" descr="Object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5103" y="7116030"/>
            <a:ext cx="1903297" cy="580147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extBox 15"/>
          <p:cNvSpPr txBox="1"/>
          <p:nvPr/>
        </p:nvSpPr>
        <p:spPr>
          <a:xfrm>
            <a:off x="12304160" y="509217"/>
            <a:ext cx="4288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err="1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오산대학교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교수학습지원센터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15" name="그룹 1004"/>
          <p:cNvGrpSpPr/>
          <p:nvPr/>
        </p:nvGrpSpPr>
        <p:grpSpPr>
          <a:xfrm>
            <a:off x="7184369" y="2856370"/>
            <a:ext cx="346533" cy="373189"/>
            <a:chOff x="3743847" y="7283855"/>
            <a:chExt cx="346533" cy="373189"/>
          </a:xfrm>
        </p:grpSpPr>
        <p:pic>
          <p:nvPicPr>
            <p:cNvPr id="17" name="Object 1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43847" y="7283855"/>
              <a:ext cx="346533" cy="373189"/>
            </a:xfrm>
            <a:prstGeom prst="rect">
              <a:avLst/>
            </a:prstGeom>
          </p:spPr>
        </p:pic>
      </p:grpSp>
      <p:grpSp>
        <p:nvGrpSpPr>
          <p:cNvPr id="22" name="그룹 1018"/>
          <p:cNvGrpSpPr/>
          <p:nvPr/>
        </p:nvGrpSpPr>
        <p:grpSpPr>
          <a:xfrm>
            <a:off x="12840798" y="5456924"/>
            <a:ext cx="1760574" cy="392331"/>
            <a:chOff x="10043810" y="3460318"/>
            <a:chExt cx="1401905" cy="394276"/>
          </a:xfrm>
        </p:grpSpPr>
        <p:pic>
          <p:nvPicPr>
            <p:cNvPr id="23" name="Object 6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43810" y="3460318"/>
              <a:ext cx="1401905" cy="394276"/>
            </a:xfrm>
            <a:prstGeom prst="rect">
              <a:avLst/>
            </a:prstGeom>
          </p:spPr>
        </p:pic>
      </p:grpSp>
      <p:grpSp>
        <p:nvGrpSpPr>
          <p:cNvPr id="24" name="그룹 1018"/>
          <p:cNvGrpSpPr/>
          <p:nvPr/>
        </p:nvGrpSpPr>
        <p:grpSpPr>
          <a:xfrm>
            <a:off x="15367512" y="5485954"/>
            <a:ext cx="1454546" cy="392331"/>
            <a:chOff x="10043810" y="3460318"/>
            <a:chExt cx="1401905" cy="394276"/>
          </a:xfrm>
        </p:grpSpPr>
        <p:pic>
          <p:nvPicPr>
            <p:cNvPr id="25" name="Object 6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43810" y="3460318"/>
              <a:ext cx="1401905" cy="394276"/>
            </a:xfrm>
            <a:prstGeom prst="rect">
              <a:avLst/>
            </a:prstGeom>
          </p:spPr>
        </p:pic>
      </p:grpSp>
      <p:sp>
        <p:nvSpPr>
          <p:cNvPr id="256" name="제목 1"/>
          <p:cNvSpPr txBox="1"/>
          <p:nvPr/>
        </p:nvSpPr>
        <p:spPr>
          <a:xfrm>
            <a:off x="7895455" y="2575348"/>
            <a:ext cx="11616711" cy="3951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>
              <a:defRPr sz="300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ko-KR" altLang="en-US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편집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완료 후 추출</a:t>
            </a:r>
          </a:p>
          <a:p>
            <a:pPr>
              <a:defRPr sz="300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endParaRPr 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defRPr sz="300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sz="24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앞서</a:t>
            </a:r>
            <a:r>
              <a:rPr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시퀀스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만들때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처럼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영상을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추출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하는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방법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또한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2가지가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있다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>
              <a:defRPr sz="300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endParaRPr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676776" indent="-676776">
              <a:buSzPct val="100000"/>
              <a:buAutoNum type="arabicParenR"/>
              <a:defRPr sz="300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단축키를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사용한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추출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: Ctrl + M</a:t>
            </a:r>
            <a:b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endParaRPr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676776" indent="-676776">
              <a:buSzPct val="100000"/>
              <a:buAutoNum type="arabicParenR"/>
              <a:defRPr sz="300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단축키가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손에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잘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익지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않는다면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??</a:t>
            </a:r>
            <a:b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상단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메뉴바의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파일을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누르고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“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내보내기”에서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“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미디어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” </a:t>
            </a:r>
            <a:b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버튼을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클릭하면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추출이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가능하다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0800000">
            <a:off x="-495238" y="1131429"/>
            <a:ext cx="19276189" cy="106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Object 8" descr="Object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71600" y="6650218"/>
            <a:ext cx="1066800" cy="38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Object 8" descr="Object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6318" y="7031218"/>
            <a:ext cx="1058779" cy="439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Object 8" descr="Object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600" y="7031218"/>
            <a:ext cx="1058779" cy="439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Object 8" descr="Object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80794" y="7031217"/>
            <a:ext cx="1058780" cy="439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Object 8" descr="Object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09209" y="6969084"/>
            <a:ext cx="1058780" cy="439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Object 8" descr="Object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7015" y="6969083"/>
            <a:ext cx="1058780" cy="439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그림 31" descr="그림 31"/>
          <p:cNvPicPr>
            <a:picLocks noChangeAspect="1"/>
          </p:cNvPicPr>
          <p:nvPr/>
        </p:nvPicPr>
        <p:blipFill>
          <a:blip r:embed="rId4">
            <a:extLst/>
          </a:blip>
          <a:srcRect l="24978" t="4666" r="26139" b="11752"/>
          <a:stretch>
            <a:fillRect/>
          </a:stretch>
        </p:blipFill>
        <p:spPr>
          <a:xfrm>
            <a:off x="229920" y="1604625"/>
            <a:ext cx="8619306" cy="82900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그림 32" descr="그림 32"/>
          <p:cNvPicPr>
            <a:picLocks noChangeAspect="1"/>
          </p:cNvPicPr>
          <p:nvPr/>
        </p:nvPicPr>
        <p:blipFill>
          <a:blip r:embed="rId4">
            <a:extLst/>
          </a:blip>
          <a:srcRect l="50761" t="5444" r="27843" b="70560"/>
          <a:stretch>
            <a:fillRect/>
          </a:stretch>
        </p:blipFill>
        <p:spPr>
          <a:xfrm>
            <a:off x="2903676" y="1604625"/>
            <a:ext cx="5946681" cy="37515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Object 8" descr="Object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91153" y="4388493"/>
            <a:ext cx="3336873" cy="5387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수정2.png" descr="수정2.png"/>
          <p:cNvPicPr>
            <a:picLocks noChangeAspect="1"/>
          </p:cNvPicPr>
          <p:nvPr/>
        </p:nvPicPr>
        <p:blipFill>
          <a:blip r:embed="rId5">
            <a:extLst/>
          </a:blip>
          <a:srcRect l="4801" r="4801"/>
          <a:stretch>
            <a:fillRect/>
          </a:stretch>
        </p:blipFill>
        <p:spPr>
          <a:xfrm>
            <a:off x="3205176" y="8828299"/>
            <a:ext cx="5639500" cy="10353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Object 8" descr="Object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48395" y="9171194"/>
            <a:ext cx="2191574" cy="718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Object 8" descr="Object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93536" y="8612045"/>
            <a:ext cx="2191574" cy="91002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제목 1"/>
          <p:cNvSpPr txBox="1"/>
          <p:nvPr/>
        </p:nvSpPr>
        <p:spPr>
          <a:xfrm>
            <a:off x="165100" y="381000"/>
            <a:ext cx="6858000" cy="718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algn="ctr" defTabSz="484631">
              <a:defRPr sz="3709">
                <a:latin typeface="KBIZ한마음고딕 H"/>
                <a:ea typeface="KBIZ한마음고딕 H"/>
                <a:cs typeface="KBIZ한마음고딕 H"/>
                <a:sym typeface="KBIZ한마음고딕 H"/>
              </a:defRPr>
            </a:pP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Step4.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영상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추출하기</a:t>
            </a:r>
            <a:endParaRPr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304160" y="509217"/>
            <a:ext cx="4288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err="1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오산대학교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교수학습지원센터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0" name="그룹 1004"/>
          <p:cNvGrpSpPr/>
          <p:nvPr/>
        </p:nvGrpSpPr>
        <p:grpSpPr>
          <a:xfrm>
            <a:off x="9302510" y="1964428"/>
            <a:ext cx="346533" cy="373189"/>
            <a:chOff x="3743847" y="7283855"/>
            <a:chExt cx="346533" cy="373189"/>
          </a:xfrm>
        </p:grpSpPr>
        <p:pic>
          <p:nvPicPr>
            <p:cNvPr id="22" name="Object 1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43847" y="7283855"/>
              <a:ext cx="346533" cy="373189"/>
            </a:xfrm>
            <a:prstGeom prst="rect">
              <a:avLst/>
            </a:prstGeom>
          </p:spPr>
        </p:pic>
      </p:grpSp>
      <p:grpSp>
        <p:nvGrpSpPr>
          <p:cNvPr id="23" name="그룹 1018"/>
          <p:cNvGrpSpPr/>
          <p:nvPr/>
        </p:nvGrpSpPr>
        <p:grpSpPr>
          <a:xfrm>
            <a:off x="13585370" y="7030551"/>
            <a:ext cx="2670629" cy="349152"/>
            <a:chOff x="10043810" y="3460318"/>
            <a:chExt cx="1401905" cy="394276"/>
          </a:xfrm>
        </p:grpSpPr>
        <p:pic>
          <p:nvPicPr>
            <p:cNvPr id="24" name="Object 6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43810" y="3460318"/>
              <a:ext cx="1401905" cy="394276"/>
            </a:xfrm>
            <a:prstGeom prst="rect">
              <a:avLst/>
            </a:prstGeom>
          </p:spPr>
        </p:pic>
      </p:grpSp>
      <p:grpSp>
        <p:nvGrpSpPr>
          <p:cNvPr id="25" name="그룹 1018"/>
          <p:cNvGrpSpPr/>
          <p:nvPr/>
        </p:nvGrpSpPr>
        <p:grpSpPr>
          <a:xfrm>
            <a:off x="12191306" y="8132898"/>
            <a:ext cx="1974637" cy="241845"/>
            <a:chOff x="10043810" y="3460318"/>
            <a:chExt cx="1401905" cy="394276"/>
          </a:xfrm>
        </p:grpSpPr>
        <p:pic>
          <p:nvPicPr>
            <p:cNvPr id="26" name="Object 6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43810" y="3460318"/>
              <a:ext cx="1401905" cy="394276"/>
            </a:xfrm>
            <a:prstGeom prst="rect">
              <a:avLst/>
            </a:prstGeom>
          </p:spPr>
        </p:pic>
      </p:grpSp>
      <p:grpSp>
        <p:nvGrpSpPr>
          <p:cNvPr id="27" name="그룹 1018"/>
          <p:cNvGrpSpPr/>
          <p:nvPr/>
        </p:nvGrpSpPr>
        <p:grpSpPr>
          <a:xfrm>
            <a:off x="12305579" y="9203419"/>
            <a:ext cx="2615107" cy="318655"/>
            <a:chOff x="10043810" y="3460318"/>
            <a:chExt cx="1401905" cy="394276"/>
          </a:xfrm>
        </p:grpSpPr>
        <p:pic>
          <p:nvPicPr>
            <p:cNvPr id="28" name="Object 6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43810" y="3460318"/>
              <a:ext cx="1401905" cy="394276"/>
            </a:xfrm>
            <a:prstGeom prst="rect">
              <a:avLst/>
            </a:prstGeom>
          </p:spPr>
        </p:pic>
      </p:grpSp>
      <p:sp>
        <p:nvSpPr>
          <p:cNvPr id="263" name="제목 1"/>
          <p:cNvSpPr txBox="1"/>
          <p:nvPr/>
        </p:nvSpPr>
        <p:spPr>
          <a:xfrm>
            <a:off x="9930700" y="2308589"/>
            <a:ext cx="8516954" cy="6833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Autofit/>
          </a:bodyPr>
          <a:lstStyle/>
          <a:p>
            <a:pPr defTabSz="886968">
              <a:lnSpc>
                <a:spcPct val="150000"/>
              </a:lnSpc>
              <a:defRPr sz="291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ko-KR" altLang="en-US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추출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 세팅하기</a:t>
            </a:r>
          </a:p>
          <a:p>
            <a:pPr defTabSz="886968">
              <a:lnSpc>
                <a:spcPct val="150000"/>
              </a:lnSpc>
              <a:defRPr sz="291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endParaRPr lang="en-US" sz="2400" dirty="0" smtClean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defTabSz="886968">
              <a:lnSpc>
                <a:spcPct val="150000"/>
              </a:lnSpc>
              <a:defRPr sz="291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sz="24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편집</a:t>
            </a:r>
            <a:r>
              <a:rPr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작업을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마무리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하고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영상을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추출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할 때</a:t>
            </a:r>
            <a:r>
              <a:rPr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endParaRPr lang="en-US" sz="2400" dirty="0" smtClean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defTabSz="886968">
              <a:lnSpc>
                <a:spcPct val="150000"/>
              </a:lnSpc>
              <a:defRPr sz="291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sz="24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파일</a:t>
            </a:r>
            <a:r>
              <a:rPr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형식과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등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여러가지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선택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사항이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있다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defTabSz="886968">
              <a:lnSpc>
                <a:spcPct val="150000"/>
              </a:lnSpc>
              <a:defRPr sz="291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endParaRPr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defTabSz="886968">
              <a:lnSpc>
                <a:spcPct val="150000"/>
              </a:lnSpc>
              <a:buSzPct val="100000"/>
              <a:defRPr sz="291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en-US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1)</a:t>
            </a:r>
            <a:r>
              <a:rPr sz="24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형식</a:t>
            </a:r>
            <a:r>
              <a:rPr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형식은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말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그대로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파일의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형식이다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.(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확장자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포함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b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endParaRPr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defTabSz="886968">
              <a:lnSpc>
                <a:spcPct val="150000"/>
              </a:lnSpc>
              <a:buSzPct val="100000"/>
              <a:defRPr sz="291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sz="24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출력</a:t>
            </a:r>
            <a:r>
              <a:rPr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: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출력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이름은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영상을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추출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할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때의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이름을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/>
            </a:r>
            <a:b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설정하는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것이다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또한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파란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이름을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누르게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/>
            </a:r>
            <a:b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된다면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영상의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저장경로를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변경할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수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있다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defTabSz="886968">
              <a:lnSpc>
                <a:spcPct val="150000"/>
              </a:lnSpc>
              <a:buSzPct val="100000"/>
              <a:defRPr sz="291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en-US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sz="24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예상</a:t>
            </a:r>
            <a:r>
              <a:rPr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파일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크기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: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예상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파일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크기는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영상을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추출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할 때</a:t>
            </a:r>
            <a:b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        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영상의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용량을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미리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보여주는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것이다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defTabSz="886968">
              <a:lnSpc>
                <a:spcPct val="150000"/>
              </a:lnSpc>
              <a:buSzPct val="100000"/>
              <a:defRPr sz="291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en-US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sz="24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내보내기</a:t>
            </a:r>
            <a:r>
              <a:rPr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위의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모든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설정을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마쳤다면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내보내기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버튼을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/>
            </a:r>
            <a:b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눌러서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파일화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하는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기능이다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0800000">
            <a:off x="-495238" y="1131429"/>
            <a:ext cx="19276189" cy="10666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그룹 1"/>
          <p:cNvGrpSpPr/>
          <p:nvPr/>
        </p:nvGrpSpPr>
        <p:grpSpPr>
          <a:xfrm>
            <a:off x="275366" y="1872343"/>
            <a:ext cx="8271604" cy="7679583"/>
            <a:chOff x="333423" y="1591101"/>
            <a:chExt cx="8496360" cy="7888253"/>
          </a:xfrm>
        </p:grpSpPr>
        <p:pic>
          <p:nvPicPr>
            <p:cNvPr id="281" name="그림 31" descr="그림 31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4978" t="4665" r="26139" b="11752"/>
            <a:stretch>
              <a:fillRect/>
            </a:stretch>
          </p:blipFill>
          <p:spPr>
            <a:xfrm>
              <a:off x="333423" y="1591101"/>
              <a:ext cx="8201570" cy="7888253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82" name="수정3.png" descr="수정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362331" y="6435920"/>
              <a:ext cx="7467452" cy="2241884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83" name="Object 8" descr="Object 8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05207" y="7639988"/>
              <a:ext cx="3429001" cy="43964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84" name="Object 8" descr="Object 8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80856" y="7535401"/>
              <a:ext cx="3429001" cy="43964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85" name="Object 8" descr="Object 8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25689" y="7609336"/>
              <a:ext cx="3429001" cy="43964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86" name="Object 8" descr="Object 8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13405" y="8213100"/>
              <a:ext cx="4453568" cy="43964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87" name="Object 8" descr="Object 8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63180" y="8183384"/>
              <a:ext cx="4403794" cy="43964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88" name="Object 8" descr="Object 8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91903" y="6343896"/>
              <a:ext cx="3255609" cy="983170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5" name="제목 1"/>
          <p:cNvSpPr txBox="1"/>
          <p:nvPr/>
        </p:nvSpPr>
        <p:spPr>
          <a:xfrm>
            <a:off x="165100" y="381000"/>
            <a:ext cx="6858000" cy="718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algn="ctr" defTabSz="484631">
              <a:defRPr sz="3709">
                <a:latin typeface="KBIZ한마음고딕 H"/>
                <a:ea typeface="KBIZ한마음고딕 H"/>
                <a:cs typeface="KBIZ한마음고딕 H"/>
                <a:sym typeface="KBIZ한마음고딕 H"/>
              </a:defRPr>
            </a:pP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Step4.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영상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추출하기</a:t>
            </a:r>
            <a:endParaRPr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304160" y="509217"/>
            <a:ext cx="4288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err="1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오산대학교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교수학습지원센터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16" name="그룹 1004"/>
          <p:cNvGrpSpPr/>
          <p:nvPr/>
        </p:nvGrpSpPr>
        <p:grpSpPr>
          <a:xfrm>
            <a:off x="8619540" y="2530493"/>
            <a:ext cx="346533" cy="373189"/>
            <a:chOff x="3743847" y="7283855"/>
            <a:chExt cx="346533" cy="373189"/>
          </a:xfrm>
        </p:grpSpPr>
        <p:pic>
          <p:nvPicPr>
            <p:cNvPr id="18" name="Object 1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43847" y="7283855"/>
              <a:ext cx="346533" cy="373189"/>
            </a:xfrm>
            <a:prstGeom prst="rect">
              <a:avLst/>
            </a:prstGeom>
          </p:spPr>
        </p:pic>
      </p:grpSp>
      <p:grpSp>
        <p:nvGrpSpPr>
          <p:cNvPr id="19" name="그룹 1003"/>
          <p:cNvGrpSpPr/>
          <p:nvPr/>
        </p:nvGrpSpPr>
        <p:grpSpPr>
          <a:xfrm>
            <a:off x="11566384" y="6908236"/>
            <a:ext cx="2792159" cy="174736"/>
            <a:chOff x="4313843" y="7678167"/>
            <a:chExt cx="5227911" cy="167434"/>
          </a:xfrm>
        </p:grpSpPr>
        <p:pic>
          <p:nvPicPr>
            <p:cNvPr id="20" name="Object 1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13843" y="7678167"/>
              <a:ext cx="5227911" cy="167434"/>
            </a:xfrm>
            <a:prstGeom prst="rect">
              <a:avLst/>
            </a:prstGeom>
          </p:spPr>
        </p:pic>
      </p:grpSp>
      <p:grpSp>
        <p:nvGrpSpPr>
          <p:cNvPr id="21" name="그룹 1018"/>
          <p:cNvGrpSpPr/>
          <p:nvPr/>
        </p:nvGrpSpPr>
        <p:grpSpPr>
          <a:xfrm>
            <a:off x="9120830" y="4228561"/>
            <a:ext cx="2882485" cy="357953"/>
            <a:chOff x="10043810" y="3460318"/>
            <a:chExt cx="1401905" cy="394276"/>
          </a:xfrm>
        </p:grpSpPr>
        <p:pic>
          <p:nvPicPr>
            <p:cNvPr id="22" name="Object 61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43810" y="3460318"/>
              <a:ext cx="1401905" cy="394276"/>
            </a:xfrm>
            <a:prstGeom prst="rect">
              <a:avLst/>
            </a:prstGeom>
          </p:spPr>
        </p:pic>
      </p:grpSp>
      <p:grpSp>
        <p:nvGrpSpPr>
          <p:cNvPr id="23" name="그룹 1018"/>
          <p:cNvGrpSpPr/>
          <p:nvPr/>
        </p:nvGrpSpPr>
        <p:grpSpPr>
          <a:xfrm>
            <a:off x="11814629" y="5022467"/>
            <a:ext cx="1944914" cy="357953"/>
            <a:chOff x="10043810" y="3460318"/>
            <a:chExt cx="1401905" cy="394276"/>
          </a:xfrm>
        </p:grpSpPr>
        <p:pic>
          <p:nvPicPr>
            <p:cNvPr id="24" name="Object 61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43810" y="3460318"/>
              <a:ext cx="1401905" cy="394276"/>
            </a:xfrm>
            <a:prstGeom prst="rect">
              <a:avLst/>
            </a:prstGeom>
          </p:spPr>
        </p:pic>
      </p:grpSp>
      <p:grpSp>
        <p:nvGrpSpPr>
          <p:cNvPr id="25" name="그룹 1018"/>
          <p:cNvGrpSpPr/>
          <p:nvPr/>
        </p:nvGrpSpPr>
        <p:grpSpPr>
          <a:xfrm>
            <a:off x="11450373" y="5847114"/>
            <a:ext cx="3034884" cy="357953"/>
            <a:chOff x="10043810" y="3460318"/>
            <a:chExt cx="1401905" cy="394276"/>
          </a:xfrm>
        </p:grpSpPr>
        <p:pic>
          <p:nvPicPr>
            <p:cNvPr id="26" name="Object 61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43810" y="3460318"/>
              <a:ext cx="1401905" cy="394276"/>
            </a:xfrm>
            <a:prstGeom prst="rect">
              <a:avLst/>
            </a:prstGeom>
          </p:spPr>
        </p:pic>
      </p:grpSp>
      <p:sp>
        <p:nvSpPr>
          <p:cNvPr id="290" name="제목 1"/>
          <p:cNvSpPr txBox="1"/>
          <p:nvPr/>
        </p:nvSpPr>
        <p:spPr>
          <a:xfrm>
            <a:off x="9120830" y="2032004"/>
            <a:ext cx="9384886" cy="7902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>
              <a:lnSpc>
                <a:spcPct val="110000"/>
              </a:lnSpc>
              <a:defRPr sz="300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ko-KR" altLang="en-US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파일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용량 줄이거나 늘리는 법</a:t>
            </a:r>
          </a:p>
          <a:p>
            <a:pPr>
              <a:lnSpc>
                <a:spcPct val="110000"/>
              </a:lnSpc>
              <a:defRPr sz="300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endParaRPr lang="en-US" sz="2400" dirty="0" smtClean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10000"/>
              </a:lnSpc>
              <a:defRPr sz="300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sz="24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왼쪽의</a:t>
            </a:r>
            <a:r>
              <a:rPr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사진은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추출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할 때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화면의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중간에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“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비디오”</a:t>
            </a:r>
            <a:r>
              <a:rPr sz="24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라는</a:t>
            </a:r>
            <a:endParaRPr 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10000"/>
              </a:lnSpc>
              <a:defRPr sz="300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sz="24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패널에서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조정할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수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있는데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비디오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패널의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휠을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내려보면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  <a:p>
            <a:pPr>
              <a:lnSpc>
                <a:spcPct val="110000"/>
              </a:lnSpc>
              <a:defRPr sz="300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“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비트레이트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세팅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”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이라는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기능이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있다</a:t>
            </a:r>
            <a:r>
              <a:rPr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en-US" sz="2400" dirty="0" smtClean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10000"/>
              </a:lnSpc>
              <a:defRPr sz="300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endParaRPr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10000"/>
              </a:lnSpc>
              <a:defRPr sz="300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Bitrate settings: </a:t>
            </a:r>
            <a:r>
              <a:rPr sz="24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용량</a:t>
            </a:r>
            <a:r>
              <a:rPr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및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화질을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담당하는</a:t>
            </a:r>
            <a:r>
              <a:rPr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기</a:t>
            </a:r>
            <a:r>
              <a:rPr lang="ko-KR" altLang="en-US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능</a:t>
            </a:r>
            <a:endParaRPr lang="en-US" sz="2400" dirty="0" smtClean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10000"/>
              </a:lnSpc>
              <a:defRPr sz="300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Target 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bitrate: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추출하고자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하는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영상의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en-US" sz="2400" dirty="0" smtClean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10000"/>
              </a:lnSpc>
              <a:defRPr sz="300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    </a:t>
            </a:r>
            <a:r>
              <a:rPr lang="en-US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       </a:t>
            </a:r>
            <a:r>
              <a:rPr sz="24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용량</a:t>
            </a:r>
            <a:r>
              <a:rPr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및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화질을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조절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할 수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있는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</a:t>
            </a:r>
            <a:r>
              <a:rPr lang="ko-KR" altLang="en-US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능</a:t>
            </a:r>
            <a:endParaRPr 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10000"/>
              </a:lnSpc>
              <a:defRPr sz="4000">
                <a:solidFill>
                  <a:srgbClr val="FF9300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endParaRPr lang="en-US" altLang="ko-KR" sz="2400" dirty="0" smtClean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10000"/>
              </a:lnSpc>
              <a:defRPr sz="4000">
                <a:solidFill>
                  <a:srgbClr val="FF9300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ko-KR" altLang="en-US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         기본적인 </a:t>
            </a:r>
            <a:r>
              <a:rPr lang="ko-KR" altLang="en-US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수치</a:t>
            </a:r>
            <a:r>
              <a:rPr lang="en-US" altLang="ko-KR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= 10</a:t>
            </a:r>
          </a:p>
          <a:p>
            <a:pPr>
              <a:lnSpc>
                <a:spcPct val="110000"/>
              </a:lnSpc>
              <a:defRPr sz="4000">
                <a:solidFill>
                  <a:srgbClr val="FF9300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ko-KR" altLang="en-US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            수치↓ </a:t>
            </a:r>
            <a:r>
              <a:rPr lang="en-US" altLang="ko-KR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= </a:t>
            </a:r>
            <a:r>
              <a:rPr lang="ko-KR" altLang="en-US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용량↓ </a:t>
            </a:r>
            <a:r>
              <a:rPr lang="en-US" altLang="ko-KR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화질</a:t>
            </a:r>
            <a:r>
              <a:rPr lang="en-US" altLang="ko-KR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↓ </a:t>
            </a:r>
          </a:p>
          <a:p>
            <a:pPr>
              <a:lnSpc>
                <a:spcPct val="110000"/>
              </a:lnSpc>
              <a:defRPr sz="4000">
                <a:solidFill>
                  <a:srgbClr val="FF9300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ko-KR" altLang="en-US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            수치</a:t>
            </a:r>
            <a:r>
              <a:rPr lang="ko-KR" altLang="en-US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↑ </a:t>
            </a:r>
            <a:r>
              <a:rPr lang="en-US" altLang="ko-KR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= </a:t>
            </a:r>
            <a:r>
              <a:rPr lang="ko-KR" altLang="en-US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용량↑ </a:t>
            </a:r>
            <a:r>
              <a:rPr lang="en-US" altLang="ko-KR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화질↑</a:t>
            </a:r>
            <a:endParaRPr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10000"/>
              </a:lnSpc>
              <a:defRPr sz="300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endParaRPr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10000"/>
              </a:lnSpc>
              <a:defRPr sz="300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Maximum bitrate: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영상의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최대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용량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및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화질을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제한하는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기능</a:t>
            </a:r>
            <a:r>
              <a:rPr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en-US" sz="2400" dirty="0" smtClean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10000"/>
              </a:lnSpc>
              <a:defRPr sz="300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둘은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함께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움직이지만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맥시멈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비트레이트만</a:t>
            </a:r>
            <a:endParaRPr 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10000"/>
              </a:lnSpc>
              <a:defRPr sz="300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sz="24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따로</a:t>
            </a:r>
            <a:r>
              <a:rPr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조절이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가능합니다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grpSp>
        <p:nvGrpSpPr>
          <p:cNvPr id="27" name="그룹 1003"/>
          <p:cNvGrpSpPr/>
          <p:nvPr/>
        </p:nvGrpSpPr>
        <p:grpSpPr>
          <a:xfrm rot="1543050">
            <a:off x="10510792" y="6299460"/>
            <a:ext cx="1026665" cy="288802"/>
            <a:chOff x="7104325" y="6946650"/>
            <a:chExt cx="1026665" cy="288802"/>
          </a:xfrm>
        </p:grpSpPr>
        <p:pic>
          <p:nvPicPr>
            <p:cNvPr id="28" name="Object 1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2100000">
              <a:off x="7104325" y="6946650"/>
              <a:ext cx="1026665" cy="288802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Object 5" descr="Object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0800000">
            <a:off x="-152381" y="1161905"/>
            <a:ext cx="18590477" cy="10666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제목 1"/>
          <p:cNvSpPr txBox="1"/>
          <p:nvPr/>
        </p:nvSpPr>
        <p:spPr>
          <a:xfrm>
            <a:off x="5713855" y="2907185"/>
            <a:ext cx="6858000" cy="718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algn="ctr" defTabSz="484631">
              <a:defRPr sz="3709">
                <a:latin typeface="KBIZ한마음고딕 H"/>
                <a:ea typeface="KBIZ한마음고딕 H"/>
                <a:cs typeface="KBIZ한마음고딕 H"/>
                <a:sym typeface="KBIZ한마음고딕 H"/>
              </a:defRPr>
            </a:pPr>
            <a:r>
              <a:rPr lang="ko-KR" altLang="en-US" dirty="0" smtClean="0">
                <a:solidFill>
                  <a:srgbClr val="26DE86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참고 및 자료 출처</a:t>
            </a:r>
            <a:endParaRPr dirty="0">
              <a:solidFill>
                <a:srgbClr val="26DE86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제목 1"/>
          <p:cNvSpPr txBox="1"/>
          <p:nvPr/>
        </p:nvSpPr>
        <p:spPr>
          <a:xfrm>
            <a:off x="4513134" y="3794759"/>
            <a:ext cx="9259443" cy="4082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algn="ctr" defTabSz="484631">
              <a:defRPr sz="3709">
                <a:latin typeface="KBIZ한마음고딕 H"/>
                <a:ea typeface="KBIZ한마음고딕 H"/>
                <a:cs typeface="KBIZ한마음고딕 H"/>
                <a:sym typeface="KBIZ한마음고딕 H"/>
              </a:defRPr>
            </a:pPr>
            <a:r>
              <a:rPr lang="en-US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#1</a:t>
            </a:r>
            <a:r>
              <a:rPr lang="ko-KR" altLang="en-US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강</a:t>
            </a:r>
            <a:endParaRPr lang="en-US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484631">
              <a:defRPr sz="3709">
                <a:latin typeface="KBIZ한마음고딕 H"/>
                <a:ea typeface="KBIZ한마음고딕 H"/>
                <a:cs typeface="KBIZ한마음고딕 H"/>
                <a:sym typeface="KBIZ한마음고딕 H"/>
              </a:defRPr>
            </a:pPr>
            <a:r>
              <a:rPr 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  <a:hlinkClick r:id="rId3"/>
              </a:rPr>
              <a:t>https://</a:t>
            </a:r>
            <a:r>
              <a:rPr lang="en-US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  <a:hlinkClick r:id="rId3"/>
              </a:rPr>
              <a:t>www.youtube.com/watch?v=lxoKHcalhp4&amp;list=PL5yNm_k-t3GDNA8Jbl_HYW3247uZflz6Y</a:t>
            </a:r>
            <a:endParaRPr lang="en-US" dirty="0" smtClean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484631">
              <a:defRPr sz="3709">
                <a:latin typeface="KBIZ한마음고딕 H"/>
                <a:ea typeface="KBIZ한마음고딕 H"/>
                <a:cs typeface="KBIZ한마음고딕 H"/>
                <a:sym typeface="KBIZ한마음고딕 H"/>
              </a:defRPr>
            </a:pPr>
            <a:r>
              <a:rPr lang="en-US" altLang="ko-KR" sz="3709" dirty="0">
                <a:latin typeface="HY견고딕" panose="02030600000101010101" pitchFamily="18" charset="-127"/>
                <a:ea typeface="HY견고딕" panose="02030600000101010101" pitchFamily="18" charset="-127"/>
                <a:sym typeface="KBIZ한마음고딕 H"/>
              </a:rPr>
              <a:t>#1. </a:t>
            </a:r>
            <a:r>
              <a:rPr lang="ko-KR" altLang="en-US" sz="3709" dirty="0">
                <a:latin typeface="HY견고딕" panose="02030600000101010101" pitchFamily="18" charset="-127"/>
                <a:ea typeface="HY견고딕" panose="02030600000101010101" pitchFamily="18" charset="-127"/>
                <a:sym typeface="KBIZ한마음고딕 H"/>
              </a:rPr>
              <a:t>프리미어프로 </a:t>
            </a:r>
            <a:r>
              <a:rPr lang="en-US" altLang="ko-KR" sz="3709" dirty="0">
                <a:latin typeface="HY견고딕" panose="02030600000101010101" pitchFamily="18" charset="-127"/>
                <a:ea typeface="HY견고딕" panose="02030600000101010101" pitchFamily="18" charset="-127"/>
                <a:sym typeface="KBIZ한마음고딕 H"/>
              </a:rPr>
              <a:t>vs </a:t>
            </a:r>
            <a:r>
              <a:rPr lang="ko-KR" altLang="en-US" sz="3709" dirty="0" err="1">
                <a:latin typeface="HY견고딕" panose="02030600000101010101" pitchFamily="18" charset="-127"/>
                <a:ea typeface="HY견고딕" panose="02030600000101010101" pitchFamily="18" charset="-127"/>
                <a:sym typeface="KBIZ한마음고딕 H"/>
              </a:rPr>
              <a:t>에프터이펙트</a:t>
            </a:r>
            <a:r>
              <a:rPr lang="ko-KR" altLang="en-US" sz="3709" dirty="0">
                <a:latin typeface="HY견고딕" panose="02030600000101010101" pitchFamily="18" charset="-127"/>
                <a:ea typeface="HY견고딕" panose="02030600000101010101" pitchFamily="18" charset="-127"/>
                <a:sym typeface="KBIZ한마음고딕 H"/>
              </a:rPr>
              <a:t> 차이 </a:t>
            </a:r>
            <a:r>
              <a:rPr lang="en-US" altLang="ko-KR" sz="3709" dirty="0">
                <a:latin typeface="HY견고딕" panose="02030600000101010101" pitchFamily="18" charset="-127"/>
                <a:ea typeface="HY견고딕" panose="02030600000101010101" pitchFamily="18" charset="-127"/>
                <a:sym typeface="KBIZ한마음고딕 H"/>
              </a:rPr>
              <a:t>/ </a:t>
            </a:r>
            <a:r>
              <a:rPr lang="ko-KR" altLang="en-US" sz="3709" dirty="0">
                <a:latin typeface="HY견고딕" panose="02030600000101010101" pitchFamily="18" charset="-127"/>
                <a:ea typeface="HY견고딕" panose="02030600000101010101" pitchFamily="18" charset="-127"/>
                <a:sym typeface="KBIZ한마음고딕 H"/>
              </a:rPr>
              <a:t>프리미어 무료 다운로드 </a:t>
            </a:r>
            <a:r>
              <a:rPr lang="en-US" altLang="ko-KR" sz="3709" dirty="0">
                <a:latin typeface="HY견고딕" panose="02030600000101010101" pitchFamily="18" charset="-127"/>
                <a:ea typeface="HY견고딕" panose="02030600000101010101" pitchFamily="18" charset="-127"/>
                <a:sym typeface="KBIZ한마음고딕 H"/>
              </a:rPr>
              <a:t>/ </a:t>
            </a:r>
            <a:r>
              <a:rPr lang="ko-KR" altLang="en-US" sz="3709" dirty="0" smtClean="0">
                <a:latin typeface="HY견고딕" panose="02030600000101010101" pitchFamily="18" charset="-127"/>
                <a:ea typeface="HY견고딕" panose="02030600000101010101" pitchFamily="18" charset="-127"/>
                <a:sym typeface="KBIZ한마음고딕 H"/>
              </a:rPr>
              <a:t>설치방법</a:t>
            </a:r>
            <a:endParaRPr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38095" y="484586"/>
            <a:ext cx="7541095" cy="394657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2400" dirty="0" err="1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G마켓 산스 Medium" pitchFamily="34" charset="0"/>
              </a:rPr>
              <a:t>오산대학교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G마켓 산스 Medium" pitchFamily="34" charset="0"/>
              </a:rPr>
              <a:t> 교수학습지원센터</a:t>
            </a:r>
            <a:endParaRPr 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12469524" y="411445"/>
            <a:ext cx="3045714" cy="540939"/>
          </a:xfrm>
          <a:prstGeom prst="rect">
            <a:avLst/>
          </a:prstGeom>
          <a:noFill/>
        </p:spPr>
        <p:txBody>
          <a:bodyPr wrap="square" rtlCol="0"/>
          <a:lstStyle/>
          <a:p>
            <a:pPr algn="r"/>
            <a:r>
              <a:rPr lang="ko-KR" altLang="en-US" sz="2400" kern="0" spc="-10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G마켓 산스 Light" pitchFamily="34" charset="0"/>
              </a:rPr>
              <a:t>참고 및 자료 출처</a:t>
            </a:r>
            <a:endParaRPr 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657600" y="3956085"/>
            <a:ext cx="9862570" cy="3245253"/>
            <a:chOff x="4978414" y="4656851"/>
            <a:chExt cx="7985653" cy="251428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78414" y="4656851"/>
              <a:ext cx="7985653" cy="251428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52381" y="1161905"/>
            <a:ext cx="18590476" cy="106667"/>
            <a:chOff x="-152381" y="1161905"/>
            <a:chExt cx="18590476" cy="10666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-152381" y="1161905"/>
              <a:ext cx="18590476" cy="10666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238095" y="484586"/>
            <a:ext cx="7541095" cy="394657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2400" dirty="0" err="1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G마켓 산스 Medium" pitchFamily="34" charset="0"/>
              </a:rPr>
              <a:t>오산대학교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G마켓 산스 Medium" pitchFamily="34" charset="0"/>
              </a:rPr>
              <a:t> 교수학습지원센터</a:t>
            </a:r>
            <a:endParaRPr 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91000" y="3634134"/>
            <a:ext cx="9517967" cy="1828800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altLang="ko-KR" sz="11700" kern="0" spc="90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G마켓 산스 Medium" pitchFamily="34" charset="0"/>
              </a:rPr>
              <a:t>THANK YOU</a:t>
            </a:r>
            <a:endParaRPr 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53400" y="7325036"/>
            <a:ext cx="1740040" cy="338449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dirty="0" smtClean="0">
                <a:solidFill>
                  <a:srgbClr val="00DB7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감사합니다</a:t>
            </a:r>
            <a:r>
              <a:rPr lang="en-US" altLang="ko-KR" dirty="0" smtClean="0">
                <a:solidFill>
                  <a:srgbClr val="00DB7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en-US" dirty="0">
              <a:solidFill>
                <a:srgbClr val="00DB7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12" name="그룹 1012"/>
          <p:cNvGrpSpPr/>
          <p:nvPr/>
        </p:nvGrpSpPr>
        <p:grpSpPr>
          <a:xfrm>
            <a:off x="7383503" y="7250338"/>
            <a:ext cx="641000" cy="545900"/>
            <a:chOff x="962138" y="3135292"/>
            <a:chExt cx="641000" cy="545900"/>
          </a:xfrm>
        </p:grpSpPr>
        <p:pic>
          <p:nvPicPr>
            <p:cNvPr id="14" name="Object 4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2138" y="3135292"/>
              <a:ext cx="641000" cy="545900"/>
            </a:xfrm>
            <a:prstGeom prst="rect">
              <a:avLst/>
            </a:prstGeom>
          </p:spPr>
        </p:pic>
      </p:grpSp>
      <p:grpSp>
        <p:nvGrpSpPr>
          <p:cNvPr id="15" name="그룹 1012"/>
          <p:cNvGrpSpPr/>
          <p:nvPr/>
        </p:nvGrpSpPr>
        <p:grpSpPr>
          <a:xfrm>
            <a:off x="9667339" y="7201338"/>
            <a:ext cx="641000" cy="545900"/>
            <a:chOff x="962138" y="3135292"/>
            <a:chExt cx="641000" cy="545900"/>
          </a:xfrm>
        </p:grpSpPr>
        <p:pic>
          <p:nvPicPr>
            <p:cNvPr id="16" name="Object 4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2138" y="3135292"/>
              <a:ext cx="641000" cy="545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66151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0800000">
            <a:off x="-495238" y="1131429"/>
            <a:ext cx="19276189" cy="106668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제목 1"/>
          <p:cNvSpPr txBox="1"/>
          <p:nvPr/>
        </p:nvSpPr>
        <p:spPr>
          <a:xfrm>
            <a:off x="-1260903" y="5095436"/>
            <a:ext cx="20807518" cy="3067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 fontScale="92500" lnSpcReduction="10000"/>
          </a:bodyPr>
          <a:lstStyle/>
          <a:p>
            <a:pPr algn="ctr">
              <a:lnSpc>
                <a:spcPct val="160000"/>
              </a:lnSpc>
              <a:defRPr sz="8000">
                <a:latin typeface="KBIZ한마음고딕 B"/>
                <a:ea typeface="KBIZ한마음고딕 B"/>
                <a:cs typeface="KBIZ한마음고딕 B"/>
                <a:sym typeface="KBIZ한마음고딕 B"/>
              </a:defRPr>
            </a:pPr>
            <a:r>
              <a:rPr sz="7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프리미어</a:t>
            </a:r>
            <a:r>
              <a:rPr sz="7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70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파일</a:t>
            </a:r>
            <a:r>
              <a:rPr lang="ko-KR" altLang="en-US" sz="7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의</a:t>
            </a:r>
            <a:endParaRPr lang="en-US" altLang="ko-KR" sz="70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60000"/>
              </a:lnSpc>
              <a:defRPr sz="8000">
                <a:latin typeface="KBIZ한마음고딕 B"/>
                <a:ea typeface="KBIZ한마음고딕 B"/>
                <a:cs typeface="KBIZ한마음고딕 B"/>
                <a:sym typeface="KBIZ한마음고딕 B"/>
              </a:defRPr>
            </a:pPr>
            <a:r>
              <a:rPr sz="7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7000" dirty="0" err="1">
                <a:solidFill>
                  <a:srgbClr val="26DE86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제목</a:t>
            </a:r>
            <a:r>
              <a:rPr sz="7000" dirty="0">
                <a:solidFill>
                  <a:srgbClr val="26DE86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및 </a:t>
            </a:r>
            <a:r>
              <a:rPr sz="7000" dirty="0" err="1">
                <a:solidFill>
                  <a:srgbClr val="26DE86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저장위치</a:t>
            </a:r>
            <a:r>
              <a:rPr sz="7000" dirty="0">
                <a:solidFill>
                  <a:srgbClr val="26DE86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7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설정하기</a:t>
            </a:r>
            <a:endParaRPr sz="7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3" name="제목 1"/>
          <p:cNvSpPr txBox="1"/>
          <p:nvPr/>
        </p:nvSpPr>
        <p:spPr>
          <a:xfrm>
            <a:off x="7961755" y="3061276"/>
            <a:ext cx="2362201" cy="220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11500">
                <a:latin typeface="G마켓 산스 Medium"/>
                <a:ea typeface="G마켓 산스 Medium"/>
                <a:cs typeface="G마켓 산스 Medium"/>
                <a:sym typeface="G마켓 산스 Medium"/>
              </a:defRPr>
            </a:lvl1pPr>
          </a:lstStyle>
          <a:p>
            <a:r>
              <a:rPr dirty="0">
                <a:latin typeface="HY견고딕" panose="02030600000101010101" pitchFamily="18" charset="-127"/>
                <a:ea typeface="HY견고딕" panose="02030600000101010101" pitchFamily="18" charset="-127"/>
              </a:rPr>
              <a:t>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304160" y="509217"/>
            <a:ext cx="4288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err="1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오산대학교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교수학습지원센터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Object 8"/>
          <p:cNvSpPr txBox="1"/>
          <p:nvPr/>
        </p:nvSpPr>
        <p:spPr>
          <a:xfrm>
            <a:off x="1238095" y="484586"/>
            <a:ext cx="7541095" cy="394657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240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01. 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제목 및 </a:t>
            </a:r>
            <a:r>
              <a:rPr lang="ko-KR" altLang="en-US" sz="2400" dirty="0" err="1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저장위치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설정하기</a:t>
            </a:r>
            <a:endParaRPr 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018"/>
          <p:cNvGrpSpPr/>
          <p:nvPr/>
        </p:nvGrpSpPr>
        <p:grpSpPr>
          <a:xfrm>
            <a:off x="13596837" y="4945807"/>
            <a:ext cx="3532020" cy="344650"/>
            <a:chOff x="10043810" y="3460318"/>
            <a:chExt cx="1401905" cy="394276"/>
          </a:xfrm>
        </p:grpSpPr>
        <p:pic>
          <p:nvPicPr>
            <p:cNvPr id="16" name="Object 6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43810" y="3460318"/>
              <a:ext cx="1401905" cy="394276"/>
            </a:xfrm>
            <a:prstGeom prst="rect">
              <a:avLst/>
            </a:prstGeom>
          </p:spPr>
        </p:pic>
      </p:grpSp>
      <p:pic>
        <p:nvPicPr>
          <p:cNvPr id="125" name="Object 2" descr="Object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0800000">
            <a:off x="-495238" y="1131429"/>
            <a:ext cx="19276189" cy="106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그림 3" descr="그림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2926" y="2052385"/>
            <a:ext cx="10495444" cy="71566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수정1.png" descr="수정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3774" y="3394592"/>
            <a:ext cx="5120322" cy="5270920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새 프로젝트…"/>
          <p:cNvSpPr txBox="1"/>
          <p:nvPr/>
        </p:nvSpPr>
        <p:spPr>
          <a:xfrm>
            <a:off x="11673744" y="3737901"/>
            <a:ext cx="7519044" cy="3785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buSzPct val="100000"/>
              <a:defRPr sz="5000">
                <a:latin typeface="KBIZ한마음고딕 H"/>
                <a:ea typeface="KBIZ한마음고딕 H"/>
                <a:cs typeface="KBIZ한마음고딕 H"/>
                <a:sym typeface="KBIZ한마음고딕 H"/>
              </a:defRPr>
            </a:pPr>
            <a:r>
              <a:rPr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새 </a:t>
            </a:r>
            <a:r>
              <a:rPr sz="24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프로젝트</a:t>
            </a:r>
            <a:endParaRPr lang="en-US" sz="2400" dirty="0" smtClean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buSzPct val="100000"/>
              <a:defRPr sz="5000">
                <a:latin typeface="KBIZ한마음고딕 H"/>
                <a:ea typeface="KBIZ한마음고딕 H"/>
                <a:cs typeface="KBIZ한마음고딕 H"/>
                <a:sym typeface="KBIZ한마음고딕 H"/>
              </a:defRPr>
            </a:pPr>
            <a:endParaRPr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defRPr sz="3000"/>
            </a:pPr>
            <a:r>
              <a:rPr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새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프로젝트는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작업을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처음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시작할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때, </a:t>
            </a:r>
          </a:p>
          <a:p>
            <a:pPr>
              <a:defRPr sz="3000"/>
            </a:pPr>
            <a:r>
              <a:rPr sz="24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만드는</a:t>
            </a:r>
            <a:r>
              <a:rPr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것. </a:t>
            </a:r>
            <a:r>
              <a:rPr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즉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새로운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작업을</a:t>
            </a:r>
            <a:r>
              <a:rPr lang="en-US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시작하는</a:t>
            </a:r>
            <a:r>
              <a:rPr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첫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단계</a:t>
            </a:r>
            <a:endParaRPr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defRPr sz="3000"/>
            </a:pPr>
            <a:endParaRPr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defRPr sz="3000"/>
            </a:pPr>
            <a:r>
              <a:rPr sz="24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BIZ한마음고딕 H"/>
                <a:sym typeface="KBIZ한마음고딕 H"/>
              </a:rPr>
              <a:t>프로젝트</a:t>
            </a:r>
            <a:r>
              <a:rPr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BIZ한마음고딕 H"/>
                <a:sym typeface="KBIZ한마음고딕 H"/>
              </a:rPr>
              <a:t> </a:t>
            </a:r>
            <a:r>
              <a:rPr sz="24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BIZ한마음고딕 H"/>
                <a:sym typeface="KBIZ한마음고딕 H"/>
              </a:rPr>
              <a:t>열기</a:t>
            </a:r>
            <a:endParaRPr lang="en-US" sz="2400" dirty="0" smtClean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KBIZ한마음고딕 H"/>
              <a:sym typeface="KBIZ한마음고딕 H"/>
            </a:endParaRPr>
          </a:p>
          <a:p>
            <a:pPr>
              <a:defRPr sz="3000"/>
            </a:pPr>
            <a:endParaRPr 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  <a:sym typeface="KBIZ한마음고딕 H"/>
            </a:endParaRPr>
          </a:p>
          <a:p>
            <a:pPr>
              <a:defRPr sz="3000"/>
            </a:pPr>
            <a:r>
              <a:rPr sz="24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프로젝트</a:t>
            </a:r>
            <a:r>
              <a:rPr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열기는</a:t>
            </a:r>
            <a:r>
              <a:rPr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기존에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편집을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했던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  <a:p>
            <a:pPr>
              <a:defRPr sz="3000"/>
            </a:pPr>
            <a:r>
              <a:rPr sz="24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프로젝트를</a:t>
            </a:r>
            <a:r>
              <a:rPr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추후에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다시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열어서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  <a:p>
            <a:pPr>
              <a:defRPr sz="3000"/>
            </a:pPr>
            <a:r>
              <a:rPr sz="24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작업할</a:t>
            </a:r>
            <a:r>
              <a:rPr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있게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하는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기능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</a:p>
        </p:txBody>
      </p:sp>
      <p:pic>
        <p:nvPicPr>
          <p:cNvPr id="131" name="Object 8" descr="Object 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287930" y="6502249"/>
            <a:ext cx="4593465" cy="1541467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xtBox 11"/>
          <p:cNvSpPr txBox="1"/>
          <p:nvPr/>
        </p:nvSpPr>
        <p:spPr>
          <a:xfrm>
            <a:off x="12304160" y="509217"/>
            <a:ext cx="4288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err="1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오산대학교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교수학습지원센터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제목 1"/>
          <p:cNvSpPr txBox="1"/>
          <p:nvPr/>
        </p:nvSpPr>
        <p:spPr>
          <a:xfrm>
            <a:off x="162409" y="381000"/>
            <a:ext cx="6862442" cy="718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algn="ctr" defTabSz="484631">
              <a:defRPr sz="3709">
                <a:latin typeface="KBIZ한마음고딕 H"/>
                <a:ea typeface="KBIZ한마음고딕 H"/>
                <a:cs typeface="KBIZ한마음고딕 H"/>
                <a:sym typeface="KBIZ한마음고딕 H"/>
              </a:defRPr>
            </a:pP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Step1.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제목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및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저장위치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설정</a:t>
            </a:r>
            <a:endParaRPr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9" name="그룹 1004"/>
          <p:cNvGrpSpPr/>
          <p:nvPr/>
        </p:nvGrpSpPr>
        <p:grpSpPr>
          <a:xfrm>
            <a:off x="11049226" y="3748747"/>
            <a:ext cx="346533" cy="373189"/>
            <a:chOff x="3743847" y="7283855"/>
            <a:chExt cx="346533" cy="373189"/>
          </a:xfrm>
        </p:grpSpPr>
        <p:pic>
          <p:nvPicPr>
            <p:cNvPr id="10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43847" y="7283855"/>
              <a:ext cx="346533" cy="373189"/>
            </a:xfrm>
            <a:prstGeom prst="rect">
              <a:avLst/>
            </a:prstGeom>
          </p:spPr>
        </p:pic>
      </p:grpSp>
      <p:grpSp>
        <p:nvGrpSpPr>
          <p:cNvPr id="11" name="그룹 1004"/>
          <p:cNvGrpSpPr/>
          <p:nvPr/>
        </p:nvGrpSpPr>
        <p:grpSpPr>
          <a:xfrm>
            <a:off x="11049226" y="5630434"/>
            <a:ext cx="346533" cy="373189"/>
            <a:chOff x="3743847" y="7283855"/>
            <a:chExt cx="346533" cy="373189"/>
          </a:xfrm>
        </p:grpSpPr>
        <p:pic>
          <p:nvPicPr>
            <p:cNvPr id="13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43847" y="7283855"/>
              <a:ext cx="346533" cy="373189"/>
            </a:xfrm>
            <a:prstGeom prst="rect">
              <a:avLst/>
            </a:prstGeom>
          </p:spPr>
        </p:pic>
      </p:grpSp>
      <p:grpSp>
        <p:nvGrpSpPr>
          <p:cNvPr id="17" name="그룹 1039"/>
          <p:cNvGrpSpPr/>
          <p:nvPr/>
        </p:nvGrpSpPr>
        <p:grpSpPr>
          <a:xfrm>
            <a:off x="11354111" y="6253778"/>
            <a:ext cx="2430653" cy="709796"/>
            <a:chOff x="4034682" y="6218631"/>
            <a:chExt cx="981191" cy="407619"/>
          </a:xfrm>
        </p:grpSpPr>
        <p:pic>
          <p:nvPicPr>
            <p:cNvPr id="18" name="Object 12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34682" y="6218631"/>
              <a:ext cx="981191" cy="407619"/>
            </a:xfrm>
            <a:prstGeom prst="rect">
              <a:avLst/>
            </a:prstGeom>
          </p:spPr>
        </p:pic>
      </p:grpSp>
      <p:grpSp>
        <p:nvGrpSpPr>
          <p:cNvPr id="19" name="그룹 1003"/>
          <p:cNvGrpSpPr/>
          <p:nvPr/>
        </p:nvGrpSpPr>
        <p:grpSpPr>
          <a:xfrm>
            <a:off x="14371531" y="6983772"/>
            <a:ext cx="1725359" cy="174673"/>
            <a:chOff x="4313843" y="7678167"/>
            <a:chExt cx="5227911" cy="167434"/>
          </a:xfrm>
        </p:grpSpPr>
        <p:pic>
          <p:nvPicPr>
            <p:cNvPr id="20" name="Object 1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13843" y="7678167"/>
              <a:ext cx="5227911" cy="167434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018"/>
          <p:cNvGrpSpPr/>
          <p:nvPr/>
        </p:nvGrpSpPr>
        <p:grpSpPr>
          <a:xfrm>
            <a:off x="10231651" y="5413684"/>
            <a:ext cx="5982421" cy="285101"/>
            <a:chOff x="10043810" y="3460318"/>
            <a:chExt cx="1401905" cy="394276"/>
          </a:xfrm>
        </p:grpSpPr>
        <p:pic>
          <p:nvPicPr>
            <p:cNvPr id="19" name="Object 6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43810" y="3460318"/>
              <a:ext cx="1401905" cy="394276"/>
            </a:xfrm>
            <a:prstGeom prst="rect">
              <a:avLst/>
            </a:prstGeom>
          </p:spPr>
        </p:pic>
      </p:grpSp>
      <p:grpSp>
        <p:nvGrpSpPr>
          <p:cNvPr id="16" name="그룹 1018"/>
          <p:cNvGrpSpPr/>
          <p:nvPr/>
        </p:nvGrpSpPr>
        <p:grpSpPr>
          <a:xfrm>
            <a:off x="9719133" y="4295372"/>
            <a:ext cx="2868881" cy="360228"/>
            <a:chOff x="10043810" y="3460318"/>
            <a:chExt cx="1401905" cy="394276"/>
          </a:xfrm>
        </p:grpSpPr>
        <p:pic>
          <p:nvPicPr>
            <p:cNvPr id="17" name="Object 6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43810" y="3460318"/>
              <a:ext cx="1401905" cy="394276"/>
            </a:xfrm>
            <a:prstGeom prst="rect">
              <a:avLst/>
            </a:prstGeom>
          </p:spPr>
        </p:pic>
      </p:grpSp>
      <p:pic>
        <p:nvPicPr>
          <p:cNvPr id="133" name="Object 2" descr="Object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0800000">
            <a:off x="-495238" y="1131429"/>
            <a:ext cx="19276189" cy="106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그림 4" descr="그림 4"/>
          <p:cNvPicPr>
            <a:picLocks noChangeAspect="1"/>
          </p:cNvPicPr>
          <p:nvPr/>
        </p:nvPicPr>
        <p:blipFill>
          <a:blip r:embed="rId4">
            <a:extLst/>
          </a:blip>
          <a:srcRect l="20379" r="16146" b="8220"/>
          <a:stretch>
            <a:fillRect/>
          </a:stretch>
        </p:blipFill>
        <p:spPr>
          <a:xfrm>
            <a:off x="457200" y="1783477"/>
            <a:ext cx="7696200" cy="7735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그림 12" descr="그림 12"/>
          <p:cNvPicPr>
            <a:picLocks noChangeAspect="1"/>
          </p:cNvPicPr>
          <p:nvPr/>
        </p:nvPicPr>
        <p:blipFill>
          <a:blip r:embed="rId4">
            <a:extLst/>
          </a:blip>
          <a:srcRect l="28171" t="12168" r="21930" b="78826"/>
          <a:stretch>
            <a:fillRect/>
          </a:stretch>
        </p:blipFill>
        <p:spPr>
          <a:xfrm>
            <a:off x="5995982" y="8011984"/>
            <a:ext cx="10596531" cy="1329331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제목 1"/>
          <p:cNvSpPr txBox="1"/>
          <p:nvPr/>
        </p:nvSpPr>
        <p:spPr>
          <a:xfrm>
            <a:off x="7214783" y="6779378"/>
            <a:ext cx="8158928" cy="1724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3000" b="1"/>
            </a:lvl1pPr>
          </a:lstStyle>
          <a:p>
            <a:r>
              <a:rPr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“새 </a:t>
            </a:r>
            <a:r>
              <a:rPr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프로젝트</a:t>
            </a:r>
            <a:r>
              <a:rPr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” </a:t>
            </a:r>
            <a:r>
              <a:rPr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창을</a:t>
            </a:r>
            <a:r>
              <a:rPr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누르면</a:t>
            </a:r>
            <a:r>
              <a:rPr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나오는</a:t>
            </a:r>
            <a:r>
              <a:rPr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메뉴얼</a:t>
            </a:r>
            <a:endParaRPr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39" name="Object 8" descr="Object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28800" y="3078540"/>
            <a:ext cx="2438400" cy="6171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Object 8" descr="Object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28800" y="3162300"/>
            <a:ext cx="2438400" cy="6171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Object 8" descr="Object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76400" y="3086100"/>
            <a:ext cx="2438400" cy="617159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새 프로젝트의 이름을 설정하는 것은…"/>
          <p:cNvSpPr txBox="1"/>
          <p:nvPr/>
        </p:nvSpPr>
        <p:spPr>
          <a:xfrm>
            <a:off x="9916166" y="3470879"/>
            <a:ext cx="7622671" cy="2308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3500"/>
            </a:pP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새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프로젝트의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이름을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설정하는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것은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  <a:p>
            <a:pPr>
              <a:defRPr sz="3500"/>
            </a:pP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파일의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이름을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설정하는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것,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처음에는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  <a:p>
            <a:pPr>
              <a:defRPr sz="3500"/>
            </a:pP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무제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or </a:t>
            </a:r>
            <a:r>
              <a:rPr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Untitled</a:t>
            </a:r>
            <a:r>
              <a:rPr 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= </a:t>
            </a:r>
            <a:r>
              <a:rPr sz="24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기본</a:t>
            </a:r>
            <a:r>
              <a:rPr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</a:t>
            </a:r>
            <a:r>
              <a:rPr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en-US" sz="2400" dirty="0" smtClean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defRPr sz="3500"/>
            </a:pPr>
            <a:endParaRPr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defRPr sz="3500"/>
            </a:pP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매번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다른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편집을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할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때마다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en-US" sz="2400" dirty="0" smtClean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defRPr sz="3500"/>
            </a:pPr>
            <a:r>
              <a:rPr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영상에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맞는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이름을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설정해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주는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것이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중요</a:t>
            </a:r>
            <a:endParaRPr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04160" y="509217"/>
            <a:ext cx="4288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err="1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오산대학교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교수학습지원센터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제목 1"/>
          <p:cNvSpPr txBox="1"/>
          <p:nvPr/>
        </p:nvSpPr>
        <p:spPr>
          <a:xfrm>
            <a:off x="162409" y="381000"/>
            <a:ext cx="6862442" cy="718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algn="ctr" defTabSz="484631">
              <a:defRPr sz="3709">
                <a:latin typeface="KBIZ한마음고딕 H"/>
                <a:ea typeface="KBIZ한마음고딕 H"/>
                <a:cs typeface="KBIZ한마음고딕 H"/>
                <a:sym typeface="KBIZ한마음고딕 H"/>
              </a:defRPr>
            </a:pP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Step1.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제목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및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저장위치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설정</a:t>
            </a:r>
            <a:endParaRPr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12" name="그룹 1004"/>
          <p:cNvGrpSpPr/>
          <p:nvPr/>
        </p:nvGrpSpPr>
        <p:grpSpPr>
          <a:xfrm>
            <a:off x="9372600" y="3470879"/>
            <a:ext cx="346533" cy="373189"/>
            <a:chOff x="3743847" y="7283855"/>
            <a:chExt cx="346533" cy="373189"/>
          </a:xfrm>
        </p:grpSpPr>
        <p:pic>
          <p:nvPicPr>
            <p:cNvPr id="15" name="Object 1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43847" y="7283855"/>
              <a:ext cx="346533" cy="373189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그룹 1018"/>
          <p:cNvGrpSpPr/>
          <p:nvPr/>
        </p:nvGrpSpPr>
        <p:grpSpPr>
          <a:xfrm>
            <a:off x="12968107" y="4904381"/>
            <a:ext cx="3624406" cy="360228"/>
            <a:chOff x="10043810" y="3460318"/>
            <a:chExt cx="1401905" cy="394276"/>
          </a:xfrm>
        </p:grpSpPr>
        <p:pic>
          <p:nvPicPr>
            <p:cNvPr id="27" name="Object 6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43810" y="3460318"/>
              <a:ext cx="1401905" cy="394276"/>
            </a:xfrm>
            <a:prstGeom prst="rect">
              <a:avLst/>
            </a:prstGeom>
          </p:spPr>
        </p:pic>
      </p:grpSp>
      <p:grpSp>
        <p:nvGrpSpPr>
          <p:cNvPr id="22" name="그룹 1018"/>
          <p:cNvGrpSpPr/>
          <p:nvPr/>
        </p:nvGrpSpPr>
        <p:grpSpPr>
          <a:xfrm>
            <a:off x="9142857" y="3560309"/>
            <a:ext cx="6214484" cy="360228"/>
            <a:chOff x="10043810" y="3460318"/>
            <a:chExt cx="1401905" cy="394276"/>
          </a:xfrm>
        </p:grpSpPr>
        <p:pic>
          <p:nvPicPr>
            <p:cNvPr id="23" name="Object 6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43810" y="3460318"/>
              <a:ext cx="1401905" cy="394276"/>
            </a:xfrm>
            <a:prstGeom prst="rect">
              <a:avLst/>
            </a:prstGeom>
          </p:spPr>
        </p:pic>
      </p:grpSp>
      <p:pic>
        <p:nvPicPr>
          <p:cNvPr id="144" name="Object 2" descr="Object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0800000">
            <a:off x="-495238" y="1131429"/>
            <a:ext cx="19276189" cy="106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그림 4" descr="그림 4"/>
          <p:cNvPicPr>
            <a:picLocks noChangeAspect="1"/>
          </p:cNvPicPr>
          <p:nvPr/>
        </p:nvPicPr>
        <p:blipFill>
          <a:blip r:embed="rId4">
            <a:extLst/>
          </a:blip>
          <a:srcRect l="20379" r="16146" b="8220"/>
          <a:stretch>
            <a:fillRect/>
          </a:stretch>
        </p:blipFill>
        <p:spPr>
          <a:xfrm>
            <a:off x="283247" y="1222688"/>
            <a:ext cx="7696200" cy="7735253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제목 1"/>
          <p:cNvSpPr txBox="1"/>
          <p:nvPr/>
        </p:nvSpPr>
        <p:spPr>
          <a:xfrm>
            <a:off x="9142856" y="2316377"/>
            <a:ext cx="10167265" cy="4492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>
              <a:lnSpc>
                <a:spcPct val="90000"/>
              </a:lnSpc>
              <a:defRPr sz="280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저장경로는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기본적으로</a:t>
            </a:r>
            <a:endParaRPr lang="en-US" sz="2400" dirty="0" smtClean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90000"/>
              </a:lnSpc>
              <a:defRPr sz="280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sz="24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프리미어</a:t>
            </a:r>
            <a:r>
              <a:rPr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프로가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있는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곳이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기본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저장위치다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>
              <a:lnSpc>
                <a:spcPct val="90000"/>
              </a:lnSpc>
              <a:defRPr sz="280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저장경로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예시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내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문서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&gt; adobe &gt; premiere pro &gt;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버전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숫자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pPr>
              <a:lnSpc>
                <a:spcPct val="90000"/>
              </a:lnSpc>
              <a:defRPr sz="280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endParaRPr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90000"/>
              </a:lnSpc>
              <a:defRPr sz="280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"</a:t>
            </a:r>
            <a:r>
              <a:rPr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새 </a:t>
            </a:r>
            <a:r>
              <a:rPr sz="24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프로젝트</a:t>
            </a:r>
            <a:r>
              <a:rPr lang="en-US" sz="24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"</a:t>
            </a:r>
            <a:r>
              <a:rPr sz="24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를</a:t>
            </a:r>
            <a:r>
              <a:rPr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만들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때, 이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저장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위치를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en-US" sz="2400" dirty="0" smtClean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90000"/>
              </a:lnSpc>
              <a:defRPr sz="280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en-US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“</a:t>
            </a:r>
            <a:r>
              <a:rPr sz="24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찾아보기</a:t>
            </a:r>
            <a:r>
              <a:rPr 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"</a:t>
            </a:r>
            <a:r>
              <a:rPr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버튼을</a:t>
            </a:r>
            <a:r>
              <a:rPr 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통하여</a:t>
            </a:r>
            <a:r>
              <a:rPr lang="en-US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저장경로를</a:t>
            </a:r>
            <a:r>
              <a:rPr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바꿀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수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있다</a:t>
            </a:r>
            <a:r>
              <a:rPr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en-US" sz="2400" dirty="0" smtClean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90000"/>
              </a:lnSpc>
              <a:defRPr sz="280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endParaRPr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90000"/>
              </a:lnSpc>
              <a:defRPr sz="280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ex)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D드라이브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외장하드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(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혹은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usb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 등.</a:t>
            </a:r>
          </a:p>
        </p:txBody>
      </p:sp>
      <p:pic>
        <p:nvPicPr>
          <p:cNvPr id="149" name="그림 1" descr="그림 1"/>
          <p:cNvPicPr>
            <a:picLocks noChangeAspect="1"/>
          </p:cNvPicPr>
          <p:nvPr/>
        </p:nvPicPr>
        <p:blipFill>
          <a:blip r:embed="rId5">
            <a:extLst/>
          </a:blip>
          <a:srcRect l="24167" t="22414" r="40433" b="71171"/>
          <a:stretch>
            <a:fillRect/>
          </a:stretch>
        </p:blipFill>
        <p:spPr>
          <a:xfrm>
            <a:off x="5298752" y="8594965"/>
            <a:ext cx="12689990" cy="12933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Object 8" descr="Object 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912800" y="8708647"/>
            <a:ext cx="990601" cy="336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Object 8" descr="Object 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854029" y="8758311"/>
            <a:ext cx="990601" cy="336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Object 8" descr="Object 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868350" y="8727138"/>
            <a:ext cx="990601" cy="336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Object 8" descr="Object 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6001997" y="8453512"/>
            <a:ext cx="1986743" cy="945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Object 8" descr="Object 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836988" y="8453018"/>
            <a:ext cx="1986743" cy="945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Object 8" descr="Object 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6001998" y="8473832"/>
            <a:ext cx="1986743" cy="945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Object 8" descr="Object 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959335" y="2756556"/>
            <a:ext cx="1296168" cy="6171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Object 8" descr="Object 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912800" y="2709340"/>
            <a:ext cx="1296168" cy="6171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Object 8" descr="Object 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846441" y="2732179"/>
            <a:ext cx="1296168" cy="617159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“새 프로젝트” 창을 누르면 나오는 메뉴얼"/>
          <p:cNvSpPr txBox="1"/>
          <p:nvPr/>
        </p:nvSpPr>
        <p:spPr>
          <a:xfrm>
            <a:off x="7979447" y="8003904"/>
            <a:ext cx="787199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000" b="1"/>
            </a:lvl1pPr>
          </a:lstStyle>
          <a:p>
            <a:r>
              <a:rPr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“새 </a:t>
            </a:r>
            <a:r>
              <a:rPr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프로젝트</a:t>
            </a:r>
            <a:r>
              <a:rPr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” </a:t>
            </a:r>
            <a:r>
              <a:rPr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창을</a:t>
            </a:r>
            <a:r>
              <a:rPr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누르면</a:t>
            </a:r>
            <a:r>
              <a:rPr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나오는</a:t>
            </a:r>
            <a:r>
              <a:rPr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메뉴얼</a:t>
            </a:r>
            <a:endParaRPr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304160" y="509217"/>
            <a:ext cx="4288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err="1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오산대학교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교수학습지원센터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9" name="제목 1"/>
          <p:cNvSpPr txBox="1"/>
          <p:nvPr/>
        </p:nvSpPr>
        <p:spPr>
          <a:xfrm>
            <a:off x="162409" y="381000"/>
            <a:ext cx="6862442" cy="718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algn="ctr" defTabSz="484631">
              <a:defRPr sz="3709">
                <a:latin typeface="KBIZ한마음고딕 H"/>
                <a:ea typeface="KBIZ한마음고딕 H"/>
                <a:cs typeface="KBIZ한마음고딕 H"/>
                <a:sym typeface="KBIZ한마음고딕 H"/>
              </a:defRPr>
            </a:pP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Step1.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제목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및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저장위치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설정</a:t>
            </a:r>
            <a:endParaRPr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0" name="그룹 1004"/>
          <p:cNvGrpSpPr/>
          <p:nvPr/>
        </p:nvGrpSpPr>
        <p:grpSpPr>
          <a:xfrm>
            <a:off x="8584665" y="3187120"/>
            <a:ext cx="346533" cy="373189"/>
            <a:chOff x="3743847" y="7283855"/>
            <a:chExt cx="346533" cy="373189"/>
          </a:xfrm>
        </p:grpSpPr>
        <p:pic>
          <p:nvPicPr>
            <p:cNvPr id="21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43847" y="7283855"/>
              <a:ext cx="346533" cy="373189"/>
            </a:xfrm>
            <a:prstGeom prst="rect">
              <a:avLst/>
            </a:prstGeom>
          </p:spPr>
        </p:pic>
      </p:grpSp>
      <p:grpSp>
        <p:nvGrpSpPr>
          <p:cNvPr id="24" name="그룹 1003"/>
          <p:cNvGrpSpPr/>
          <p:nvPr/>
        </p:nvGrpSpPr>
        <p:grpSpPr>
          <a:xfrm>
            <a:off x="9655841" y="5784736"/>
            <a:ext cx="5118250" cy="237241"/>
            <a:chOff x="4313843" y="7678167"/>
            <a:chExt cx="5227911" cy="167434"/>
          </a:xfrm>
        </p:grpSpPr>
        <p:pic>
          <p:nvPicPr>
            <p:cNvPr id="25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13843" y="7678167"/>
              <a:ext cx="5227911" cy="167434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0800000">
            <a:off x="-495238" y="1131429"/>
            <a:ext cx="19276189" cy="106668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제목 1"/>
          <p:cNvSpPr txBox="1"/>
          <p:nvPr/>
        </p:nvSpPr>
        <p:spPr>
          <a:xfrm>
            <a:off x="2128145" y="5105399"/>
            <a:ext cx="14031710" cy="220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algn="ctr">
              <a:defRPr sz="11500">
                <a:solidFill>
                  <a:srgbClr val="00DB72"/>
                </a:solidFill>
                <a:latin typeface="G마켓 산스 Bold"/>
                <a:ea typeface="G마켓 산스 Bold"/>
                <a:cs typeface="G마켓 산스 Bold"/>
                <a:sym typeface="G마켓 산스 Bold"/>
              </a:defRPr>
            </a:pPr>
            <a:r>
              <a:rPr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자동저장</a:t>
            </a:r>
            <a:r>
              <a:rPr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확인하기</a:t>
            </a:r>
            <a:endParaRPr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65" name="제목 1"/>
          <p:cNvSpPr txBox="1"/>
          <p:nvPr/>
        </p:nvSpPr>
        <p:spPr>
          <a:xfrm>
            <a:off x="7962900" y="2971799"/>
            <a:ext cx="2362201" cy="220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11500">
                <a:latin typeface="G마켓 산스 Medium"/>
                <a:ea typeface="G마켓 산스 Medium"/>
                <a:cs typeface="G마켓 산스 Medium"/>
                <a:sym typeface="G마켓 산스 Medium"/>
              </a:defRPr>
            </a:lvl1pPr>
          </a:lstStyle>
          <a:p>
            <a:r>
              <a:rPr dirty="0">
                <a:latin typeface="HY견고딕" panose="02030600000101010101" pitchFamily="18" charset="-127"/>
                <a:ea typeface="HY견고딕" panose="02030600000101010101" pitchFamily="18" charset="-127"/>
              </a:rPr>
              <a:t>02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04160" y="509217"/>
            <a:ext cx="4288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err="1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오산대학교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교수학습지원센터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1238095" y="484586"/>
            <a:ext cx="7541095" cy="394657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240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02.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자동 저장 확인하기</a:t>
            </a:r>
            <a:endParaRPr 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그룹 1018"/>
          <p:cNvGrpSpPr/>
          <p:nvPr/>
        </p:nvGrpSpPr>
        <p:grpSpPr>
          <a:xfrm>
            <a:off x="3757056" y="6870364"/>
            <a:ext cx="5804956" cy="327427"/>
            <a:chOff x="10043810" y="3460318"/>
            <a:chExt cx="1401905" cy="394276"/>
          </a:xfrm>
        </p:grpSpPr>
        <p:pic>
          <p:nvPicPr>
            <p:cNvPr id="29" name="Object 6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43810" y="3460318"/>
              <a:ext cx="1401905" cy="394276"/>
            </a:xfrm>
            <a:prstGeom prst="rect">
              <a:avLst/>
            </a:prstGeom>
          </p:spPr>
        </p:pic>
      </p:grpSp>
      <p:grpSp>
        <p:nvGrpSpPr>
          <p:cNvPr id="22" name="그룹 1018"/>
          <p:cNvGrpSpPr/>
          <p:nvPr/>
        </p:nvGrpSpPr>
        <p:grpSpPr>
          <a:xfrm>
            <a:off x="1171762" y="4295372"/>
            <a:ext cx="5438044" cy="360228"/>
            <a:chOff x="10043810" y="3460318"/>
            <a:chExt cx="1401905" cy="394276"/>
          </a:xfrm>
        </p:grpSpPr>
        <p:pic>
          <p:nvPicPr>
            <p:cNvPr id="23" name="Object 6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43810" y="3460318"/>
              <a:ext cx="1401905" cy="394276"/>
            </a:xfrm>
            <a:prstGeom prst="rect">
              <a:avLst/>
            </a:prstGeom>
          </p:spPr>
        </p:pic>
      </p:grpSp>
      <p:pic>
        <p:nvPicPr>
          <p:cNvPr id="167" name="Object 2" descr="Object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0800000">
            <a:off x="-495238" y="1131429"/>
            <a:ext cx="19276189" cy="106668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제목 1"/>
          <p:cNvSpPr txBox="1"/>
          <p:nvPr/>
        </p:nvSpPr>
        <p:spPr>
          <a:xfrm>
            <a:off x="165100" y="381000"/>
            <a:ext cx="6858001" cy="718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algn="ctr" defTabSz="484631">
              <a:defRPr sz="4240">
                <a:latin typeface="KBIZ한마음고딕 H"/>
                <a:ea typeface="KBIZ한마음고딕 H"/>
                <a:cs typeface="KBIZ한마음고딕 H"/>
                <a:sym typeface="KBIZ한마음고딕 H"/>
              </a:defRPr>
            </a:pP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Step2.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자동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저장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확인하기</a:t>
            </a:r>
            <a:endParaRPr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70" name="그림 6" descr="그림 6"/>
          <p:cNvPicPr>
            <a:picLocks noChangeAspect="1"/>
          </p:cNvPicPr>
          <p:nvPr/>
        </p:nvPicPr>
        <p:blipFill>
          <a:blip r:embed="rId4">
            <a:extLst/>
          </a:blip>
          <a:srcRect l="18565" t="2364" r="54008" b="34738"/>
          <a:stretch>
            <a:fillRect/>
          </a:stretch>
        </p:blipFill>
        <p:spPr>
          <a:xfrm>
            <a:off x="11131664" y="1238096"/>
            <a:ext cx="6934201" cy="89453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Object 8" descr="Object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233264" y="1230477"/>
            <a:ext cx="6858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Object 8" descr="Object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233264" y="1254721"/>
            <a:ext cx="6858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Object 8" descr="Object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201400" y="1230477"/>
            <a:ext cx="685800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Object 8" descr="Object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544300" y="9835023"/>
            <a:ext cx="1181100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Object 8" descr="Object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544300" y="9791700"/>
            <a:ext cx="11811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Object 8" descr="Object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576164" y="9878348"/>
            <a:ext cx="11811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Object 8" descr="Object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621000" y="6057900"/>
            <a:ext cx="11811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Object 8" descr="Object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738975" y="6057900"/>
            <a:ext cx="11811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Object 8" descr="Object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596967" y="6134100"/>
            <a:ext cx="11811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Object 8" descr="Object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690908" y="5981184"/>
            <a:ext cx="1181101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제목 1"/>
          <p:cNvSpPr txBox="1"/>
          <p:nvPr/>
        </p:nvSpPr>
        <p:spPr>
          <a:xfrm>
            <a:off x="1171762" y="1740118"/>
            <a:ext cx="8978078" cy="794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defTabSz="868680">
              <a:buSzPct val="100000"/>
              <a:defRPr sz="4750">
                <a:latin typeface="KBIZ한마음고딕 H"/>
                <a:ea typeface="KBIZ한마음고딕 H"/>
                <a:cs typeface="KBIZ한마음고딕 H"/>
                <a:sym typeface="KBIZ한마음고딕 H"/>
              </a:defRPr>
            </a:pPr>
            <a:r>
              <a:rPr sz="24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자동</a:t>
            </a:r>
            <a:r>
              <a:rPr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저장</a:t>
            </a:r>
            <a:r>
              <a:rPr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  <a:endParaRPr lang="en-US" sz="2400" dirty="0" smtClean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defTabSz="868680">
              <a:buSzPct val="100000"/>
              <a:defRPr sz="4750">
                <a:latin typeface="KBIZ한마음고딕 H"/>
                <a:ea typeface="KBIZ한마음고딕 H"/>
                <a:cs typeface="KBIZ한마음고딕 H"/>
                <a:sym typeface="KBIZ한마음고딕 H"/>
              </a:defRPr>
            </a:pPr>
            <a:endParaRPr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defTabSz="868680">
              <a:defRPr sz="285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우선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프리미어에는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일정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시간마다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프로그램이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  <a:p>
            <a:pPr defTabSz="868680">
              <a:defRPr sz="285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자동으로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작업내역을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저장을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하는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기능이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있다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defTabSz="868680">
              <a:defRPr sz="285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기능은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초반에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프리미어를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설치하게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되면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보통은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기본적으로</a:t>
            </a:r>
            <a:endParaRPr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defTabSz="868680">
              <a:defRPr sz="285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설정이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되어있</a:t>
            </a:r>
            <a:r>
              <a:rPr lang="ko-KR" altLang="en-US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지만 </a:t>
            </a:r>
            <a:r>
              <a:rPr sz="24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초반에</a:t>
            </a:r>
            <a:r>
              <a:rPr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한번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더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확인을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하는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것이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좋다</a:t>
            </a:r>
            <a:r>
              <a:rPr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en-US" sz="2400" dirty="0" smtClean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defTabSz="868680">
              <a:defRPr sz="285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endParaRPr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defTabSz="868680">
              <a:defRPr sz="285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ko-KR" altLang="en-US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확인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방법</a:t>
            </a:r>
            <a:r>
              <a:rPr lang="en-US" altLang="ko-KR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</a:p>
          <a:p>
            <a:pPr defTabSz="868680">
              <a:defRPr sz="285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endParaRPr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defTabSz="868680">
              <a:defRPr sz="285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sz="24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프리미어</a:t>
            </a:r>
            <a:r>
              <a:rPr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프로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화면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상단에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“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편집”이라는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패널이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있는데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defTabSz="868680">
              <a:defRPr sz="285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패널의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하단의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“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환경설정”을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누르면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옆에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"</a:t>
            </a:r>
            <a:r>
              <a:rPr sz="24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자동</a:t>
            </a:r>
            <a:r>
              <a:rPr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저장</a:t>
            </a:r>
            <a:r>
              <a:rPr lang="en-US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"</a:t>
            </a:r>
            <a:endParaRPr 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defTabSz="868680">
              <a:defRPr sz="285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sz="24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이라는</a:t>
            </a:r>
            <a:r>
              <a:rPr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기능이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있다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defTabSz="868680">
              <a:defRPr sz="285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endParaRPr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defTabSz="868680">
              <a:defRPr sz="285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영문판이라면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Preference의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Auto save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기능을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누르면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된다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304160" y="509217"/>
            <a:ext cx="4288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err="1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오산대학교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교수학습지원센터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17" name="그룹 1004"/>
          <p:cNvGrpSpPr/>
          <p:nvPr/>
        </p:nvGrpSpPr>
        <p:grpSpPr>
          <a:xfrm>
            <a:off x="507584" y="3135810"/>
            <a:ext cx="346533" cy="373189"/>
            <a:chOff x="3743847" y="7283855"/>
            <a:chExt cx="346533" cy="373189"/>
          </a:xfrm>
        </p:grpSpPr>
        <p:pic>
          <p:nvPicPr>
            <p:cNvPr id="19" name="Object 1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43847" y="7283855"/>
              <a:ext cx="346533" cy="373189"/>
            </a:xfrm>
            <a:prstGeom prst="rect">
              <a:avLst/>
            </a:prstGeom>
          </p:spPr>
        </p:pic>
      </p:grpSp>
      <p:grpSp>
        <p:nvGrpSpPr>
          <p:cNvPr id="20" name="그룹 1004"/>
          <p:cNvGrpSpPr/>
          <p:nvPr/>
        </p:nvGrpSpPr>
        <p:grpSpPr>
          <a:xfrm>
            <a:off x="507583" y="5710787"/>
            <a:ext cx="346533" cy="373189"/>
            <a:chOff x="3743847" y="7283855"/>
            <a:chExt cx="346533" cy="373189"/>
          </a:xfrm>
        </p:grpSpPr>
        <p:pic>
          <p:nvPicPr>
            <p:cNvPr id="21" name="Object 1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43847" y="7283855"/>
              <a:ext cx="346533" cy="373189"/>
            </a:xfrm>
            <a:prstGeom prst="rect">
              <a:avLst/>
            </a:prstGeom>
          </p:spPr>
        </p:pic>
      </p:grpSp>
      <p:grpSp>
        <p:nvGrpSpPr>
          <p:cNvPr id="26" name="그룹 1003"/>
          <p:cNvGrpSpPr/>
          <p:nvPr/>
        </p:nvGrpSpPr>
        <p:grpSpPr>
          <a:xfrm>
            <a:off x="5272202" y="6655010"/>
            <a:ext cx="658335" cy="294430"/>
            <a:chOff x="4313843" y="7678167"/>
            <a:chExt cx="5227911" cy="167434"/>
          </a:xfrm>
        </p:grpSpPr>
        <p:pic>
          <p:nvPicPr>
            <p:cNvPr id="27" name="Object 1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13843" y="7678167"/>
              <a:ext cx="5227911" cy="167434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018"/>
          <p:cNvGrpSpPr/>
          <p:nvPr/>
        </p:nvGrpSpPr>
        <p:grpSpPr>
          <a:xfrm>
            <a:off x="11367489" y="6710878"/>
            <a:ext cx="4268751" cy="276948"/>
            <a:chOff x="10043810" y="3460318"/>
            <a:chExt cx="1401905" cy="394276"/>
          </a:xfrm>
        </p:grpSpPr>
        <p:pic>
          <p:nvPicPr>
            <p:cNvPr id="20" name="Object 6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43810" y="3460318"/>
              <a:ext cx="1401905" cy="394276"/>
            </a:xfrm>
            <a:prstGeom prst="rect">
              <a:avLst/>
            </a:prstGeom>
          </p:spPr>
        </p:pic>
      </p:grpSp>
      <p:grpSp>
        <p:nvGrpSpPr>
          <p:cNvPr id="17" name="그룹 1018"/>
          <p:cNvGrpSpPr/>
          <p:nvPr/>
        </p:nvGrpSpPr>
        <p:grpSpPr>
          <a:xfrm>
            <a:off x="13724014" y="5208208"/>
            <a:ext cx="2868499" cy="395757"/>
            <a:chOff x="10043810" y="3460318"/>
            <a:chExt cx="1401905" cy="394276"/>
          </a:xfrm>
        </p:grpSpPr>
        <p:pic>
          <p:nvPicPr>
            <p:cNvPr id="18" name="Object 6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43810" y="3460318"/>
              <a:ext cx="1401905" cy="394276"/>
            </a:xfrm>
            <a:prstGeom prst="rect">
              <a:avLst/>
            </a:prstGeom>
          </p:spPr>
        </p:pic>
      </p:grpSp>
      <p:pic>
        <p:nvPicPr>
          <p:cNvPr id="183" name="Object 2" descr="Object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0800000">
            <a:off x="-544895" y="1219243"/>
            <a:ext cx="19276189" cy="106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그림 1" descr="그림 1"/>
          <p:cNvPicPr>
            <a:picLocks noChangeAspect="1"/>
          </p:cNvPicPr>
          <p:nvPr/>
        </p:nvPicPr>
        <p:blipFill>
          <a:blip r:embed="rId4">
            <a:extLst/>
          </a:blip>
          <a:srcRect l="25674" t="14179" r="32500" b="27303"/>
          <a:stretch>
            <a:fillRect/>
          </a:stretch>
        </p:blipFill>
        <p:spPr>
          <a:xfrm>
            <a:off x="316163" y="2082800"/>
            <a:ext cx="10065694" cy="7921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Object 8" descr="Object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97800" y="9474200"/>
            <a:ext cx="1219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Object 8" descr="Object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21600" y="9398000"/>
            <a:ext cx="1219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Object 8" descr="Object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74000" y="9474200"/>
            <a:ext cx="1219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Object 8" descr="Object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39409" y="2920977"/>
            <a:ext cx="1219201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제목 1"/>
          <p:cNvSpPr txBox="1"/>
          <p:nvPr/>
        </p:nvSpPr>
        <p:spPr>
          <a:xfrm>
            <a:off x="11367489" y="2696709"/>
            <a:ext cx="6781802" cy="6464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>
              <a:defRPr sz="300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ko-KR" altLang="en-US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자동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저장 주기와 </a:t>
            </a:r>
            <a:r>
              <a:rPr lang="ko-KR" altLang="en-US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위치</a:t>
            </a:r>
            <a:endParaRPr lang="en-US" sz="2400" dirty="0" smtClean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defRPr sz="300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endParaRPr 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defRPr sz="300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앞에서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프로젝트를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저장한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위치에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다음과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같은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폴더로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자동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저장이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된다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>
              <a:defRPr sz="300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단,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프리미어에서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최초로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자동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저장을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한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경우에만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생깁니다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>
              <a:defRPr sz="300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endParaRPr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defRPr sz="300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2)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기본적으로는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15분으로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설정이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되어있지만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15분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보다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더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짧게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or 더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길게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설정</a:t>
            </a:r>
            <a:r>
              <a:rPr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할 수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있음</a:t>
            </a:r>
            <a:endParaRPr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defRPr sz="300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endParaRPr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defRPr sz="3000"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단,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짧으면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짧을수록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자동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저장된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프로젝트가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쌓이면서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폴더의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용량은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더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커집니다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pic>
        <p:nvPicPr>
          <p:cNvPr id="192" name="그림 4" descr="그림 4"/>
          <p:cNvPicPr>
            <a:picLocks noChangeAspect="1"/>
          </p:cNvPicPr>
          <p:nvPr/>
        </p:nvPicPr>
        <p:blipFill>
          <a:blip r:embed="rId6">
            <a:extLst/>
          </a:blip>
          <a:srcRect l="23638" t="65837" r="68178" b="23068"/>
          <a:stretch>
            <a:fillRect/>
          </a:stretch>
        </p:blipFill>
        <p:spPr>
          <a:xfrm>
            <a:off x="5725042" y="5200056"/>
            <a:ext cx="3485909" cy="2658273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제목 1"/>
          <p:cNvSpPr txBox="1"/>
          <p:nvPr/>
        </p:nvSpPr>
        <p:spPr>
          <a:xfrm>
            <a:off x="165100" y="381000"/>
            <a:ext cx="6858001" cy="718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algn="ctr" defTabSz="484631">
              <a:defRPr sz="4240">
                <a:latin typeface="KBIZ한마음고딕 H"/>
                <a:ea typeface="KBIZ한마음고딕 H"/>
                <a:cs typeface="KBIZ한마음고딕 H"/>
                <a:sym typeface="KBIZ한마음고딕 H"/>
              </a:defRPr>
            </a:pP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Step2.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자동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저장</a:t>
            </a:r>
            <a:r>
              <a:rPr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확인하기</a:t>
            </a:r>
            <a:endParaRPr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04160" y="509217"/>
            <a:ext cx="4288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err="1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오산대학교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교수학습지원센터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15" name="그룹 1004"/>
          <p:cNvGrpSpPr/>
          <p:nvPr/>
        </p:nvGrpSpPr>
        <p:grpSpPr>
          <a:xfrm>
            <a:off x="10900486" y="3697513"/>
            <a:ext cx="346533" cy="373189"/>
            <a:chOff x="3743847" y="7283855"/>
            <a:chExt cx="346533" cy="37318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43847" y="7283855"/>
              <a:ext cx="346533" cy="373189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0800000">
            <a:off x="-495238" y="1131429"/>
            <a:ext cx="19276189" cy="106668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제목 1"/>
          <p:cNvSpPr txBox="1"/>
          <p:nvPr/>
        </p:nvSpPr>
        <p:spPr>
          <a:xfrm>
            <a:off x="3467100" y="5072089"/>
            <a:ext cx="11353801" cy="220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algn="ctr">
              <a:defRPr sz="11500">
                <a:solidFill>
                  <a:srgbClr val="00DB72"/>
                </a:solidFill>
                <a:latin typeface="G마켓 산스 Bold"/>
                <a:ea typeface="G마켓 산스 Bold"/>
                <a:cs typeface="G마켓 산스 Bold"/>
                <a:sym typeface="G마켓 산스 Bold"/>
              </a:defRPr>
            </a:pPr>
            <a:r>
              <a:rPr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시퀀스</a:t>
            </a:r>
            <a:r>
              <a:rPr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설정하기</a:t>
            </a:r>
            <a:endParaRPr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99" name="제목 1"/>
          <p:cNvSpPr txBox="1"/>
          <p:nvPr/>
        </p:nvSpPr>
        <p:spPr>
          <a:xfrm>
            <a:off x="8076056" y="3005110"/>
            <a:ext cx="2362201" cy="220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11500">
                <a:latin typeface="G마켓 산스 Medium"/>
                <a:ea typeface="G마켓 산스 Medium"/>
                <a:cs typeface="G마켓 산스 Medium"/>
                <a:sym typeface="G마켓 산스 Medium"/>
              </a:defRPr>
            </a:lvl1pPr>
          </a:lstStyle>
          <a:p>
            <a:r>
              <a:rPr dirty="0">
                <a:latin typeface="HY견고딕" panose="02030600000101010101" pitchFamily="18" charset="-127"/>
                <a:ea typeface="HY견고딕" panose="02030600000101010101" pitchFamily="18" charset="-127"/>
              </a:rPr>
              <a:t>03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304160" y="509217"/>
            <a:ext cx="4288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err="1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오산대학교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교수학습지원센터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1238095" y="484586"/>
            <a:ext cx="7541095" cy="394657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240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03. 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시퀀스 설정하기</a:t>
            </a:r>
            <a:endParaRPr 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맑은 고딕"/>
        <a:ea typeface="맑은 고딕"/>
        <a:cs typeface="맑은 고딕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맑은 고딕"/>
        <a:ea typeface="맑은 고딕"/>
        <a:cs typeface="맑은 고딕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847</Words>
  <Application>Microsoft Office PowerPoint</Application>
  <PresentationFormat>사용자 지정</PresentationFormat>
  <Paragraphs>163</Paragraphs>
  <Slides>18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8" baseType="lpstr">
      <vt:lpstr>G마켓 산스 Light</vt:lpstr>
      <vt:lpstr>맑은 고딕</vt:lpstr>
      <vt:lpstr>G마켓 산스 Bold</vt:lpstr>
      <vt:lpstr>Arial</vt:lpstr>
      <vt:lpstr>HY견고딕</vt:lpstr>
      <vt:lpstr>KBIZ한마음고딕 B</vt:lpstr>
      <vt:lpstr>KBIZ한마음고딕 H</vt:lpstr>
      <vt:lpstr>Calibri</vt:lpstr>
      <vt:lpstr>G마켓 산스 Medium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54</cp:revision>
  <dcterms:modified xsi:type="dcterms:W3CDTF">2021-01-07T06:31:45Z</dcterms:modified>
</cp:coreProperties>
</file>